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258" r:id="rId3"/>
    <p:sldId id="261" r:id="rId4"/>
    <p:sldId id="260" r:id="rId5"/>
    <p:sldId id="262" r:id="rId6"/>
    <p:sldId id="269" r:id="rId7"/>
    <p:sldId id="265" r:id="rId8"/>
    <p:sldId id="270" r:id="rId9"/>
    <p:sldId id="266" r:id="rId10"/>
    <p:sldId id="271" r:id="rId11"/>
    <p:sldId id="272" r:id="rId12"/>
    <p:sldId id="273" r:id="rId13"/>
    <p:sldId id="274" r:id="rId14"/>
    <p:sldId id="275" r:id="rId15"/>
    <p:sldId id="276" r:id="rId16"/>
    <p:sldId id="267" r:id="rId17"/>
    <p:sldId id="277" r:id="rId18"/>
    <p:sldId id="278" r:id="rId19"/>
    <p:sldId id="279" r:id="rId20"/>
    <p:sldId id="268" r:id="rId21"/>
    <p:sldId id="280" r:id="rId22"/>
    <p:sldId id="281" r:id="rId23"/>
    <p:sldId id="282" r:id="rId24"/>
    <p:sldId id="283" r:id="rId25"/>
    <p:sldId id="285" r:id="rId26"/>
    <p:sldId id="284" r:id="rId27"/>
    <p:sldId id="286" r:id="rId28"/>
    <p:sldId id="288" r:id="rId29"/>
    <p:sldId id="287" r:id="rId30"/>
    <p:sldId id="264" r:id="rId31"/>
    <p:sldId id="263" r:id="rId32"/>
    <p:sldId id="25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72"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4DC37-3842-485F-A9C4-706064733E08}" type="datetimeFigureOut">
              <a:rPr lang="fr-FR" smtClean="0"/>
              <a:t>18/11/2020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C95CE-8A23-48E2-879E-10EDE6290F54}" type="slidenum">
              <a:rPr lang="fr-FR" smtClean="0"/>
              <a:t>‹N°›</a:t>
            </a:fld>
            <a:endParaRPr lang="fr-FR"/>
          </a:p>
        </p:txBody>
      </p:sp>
    </p:spTree>
    <p:extLst>
      <p:ext uri="{BB962C8B-B14F-4D97-AF65-F5344CB8AC3E}">
        <p14:creationId xmlns:p14="http://schemas.microsoft.com/office/powerpoint/2010/main" val="468164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Bonjour membre du jury </a:t>
            </a:r>
            <a:r>
              <a:rPr lang="fr-FR" dirty="0" err="1"/>
              <a:t>mme</a:t>
            </a:r>
            <a:r>
              <a:rPr lang="fr-FR" dirty="0"/>
              <a:t> et m .</a:t>
            </a:r>
            <a:r>
              <a:rPr lang="fr-FR" baseline="0" dirty="0"/>
              <a:t> Au cour de cette soutenance je vais ;moi fares frikha inscrit en 3agc2 ;présenter mon stage ingénieur. Et a ce propos, je tient à remercier mon cher encadrant m Mohamed MILADI.</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1</a:t>
            </a:fld>
            <a:endParaRPr lang="fr-FR"/>
          </a:p>
        </p:txBody>
      </p:sp>
    </p:spTree>
    <p:extLst>
      <p:ext uri="{BB962C8B-B14F-4D97-AF65-F5344CB8AC3E}">
        <p14:creationId xmlns:p14="http://schemas.microsoft.com/office/powerpoint/2010/main" val="202989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Généralement, on doit utiliser des poutres hyperstatiques autant que possible, mais il y a des cas où on est obligé de placer des poutres isostatiques pour éviter le risque de renversement.</a:t>
            </a:r>
          </a:p>
          <a:p>
            <a:r>
              <a:rPr lang="fr-FR" dirty="0"/>
              <a:t>On a mis des poutres 20*21, sachant qu’on peut modifier ces valeurs si nécessaire après le dimensionnement. </a:t>
            </a:r>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13</a:t>
            </a:fld>
            <a:endParaRPr lang="fr-FR"/>
          </a:p>
        </p:txBody>
      </p:sp>
    </p:spTree>
    <p:extLst>
      <p:ext uri="{BB962C8B-B14F-4D97-AF65-F5344CB8AC3E}">
        <p14:creationId xmlns:p14="http://schemas.microsoft.com/office/powerpoint/2010/main" val="2349480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Pour le calcul des éléments de structure d’un bâtiment, on se base sur le règlement Béton Armé aux Etats Limites B.A.E.L. qui d’appuie sur la connaissance des matériaux béton et aciers et sur le calculs des charges.</a:t>
            </a:r>
            <a:r>
              <a:rPr lang="fr-FR" dirty="0"/>
              <a:t> </a:t>
            </a:r>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16</a:t>
            </a:fld>
            <a:endParaRPr lang="fr-FR"/>
          </a:p>
        </p:txBody>
      </p:sp>
    </p:spTree>
    <p:extLst>
      <p:ext uri="{BB962C8B-B14F-4D97-AF65-F5344CB8AC3E}">
        <p14:creationId xmlns:p14="http://schemas.microsoft.com/office/powerpoint/2010/main" val="1294479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on va utilisé les caractéristiques des matériaux, les hypothèses de calculs et les évaluations des charges pour modéliser la structure sur le logiciel « Arche ». </a:t>
            </a:r>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20</a:t>
            </a:fld>
            <a:endParaRPr lang="fr-FR"/>
          </a:p>
        </p:txBody>
      </p:sp>
    </p:spTree>
    <p:extLst>
      <p:ext uri="{BB962C8B-B14F-4D97-AF65-F5344CB8AC3E}">
        <p14:creationId xmlns:p14="http://schemas.microsoft.com/office/powerpoint/2010/main" val="884934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RQ: il y a des poutres ou on ajoute une charges linéaire des murs qu’ils portent</a:t>
            </a:r>
          </a:p>
          <a:p>
            <a:endParaRPr lang="fr-FR"/>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23</a:t>
            </a:fld>
            <a:endParaRPr lang="fr-FR"/>
          </a:p>
        </p:txBody>
      </p:sp>
    </p:spTree>
    <p:extLst>
      <p:ext uri="{BB962C8B-B14F-4D97-AF65-F5344CB8AC3E}">
        <p14:creationId xmlns:p14="http://schemas.microsoft.com/office/powerpoint/2010/main" val="385698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24</a:t>
            </a:fld>
            <a:endParaRPr lang="fr-FR"/>
          </a:p>
        </p:txBody>
      </p:sp>
    </p:spTree>
    <p:extLst>
      <p:ext uri="{BB962C8B-B14F-4D97-AF65-F5344CB8AC3E}">
        <p14:creationId xmlns:p14="http://schemas.microsoft.com/office/powerpoint/2010/main" val="266562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RDC.</a:t>
            </a:r>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28</a:t>
            </a:fld>
            <a:endParaRPr lang="fr-FR"/>
          </a:p>
        </p:txBody>
      </p:sp>
    </p:spTree>
    <p:extLst>
      <p:ext uri="{BB962C8B-B14F-4D97-AF65-F5344CB8AC3E}">
        <p14:creationId xmlns:p14="http://schemas.microsoft.com/office/powerpoint/2010/main" val="1747316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 cour de cette présentation, je vais commencer par une petite introduction. Ensuite, </a:t>
            </a:r>
            <a:r>
              <a:rPr lang="fr-FR" sz="1200" b="0" i="0" kern="1200" dirty="0">
                <a:solidFill>
                  <a:schemeClr val="tx1"/>
                </a:solidFill>
                <a:effectLst/>
                <a:latin typeface="+mn-lt"/>
                <a:ea typeface="+mn-ea"/>
                <a:cs typeface="+mn-cs"/>
              </a:rPr>
              <a:t>Je vais présenter l’organisme d’accueil SEP ENGINEERING et le projet. Après, je vais consacré une partie pour la conception et le prédimensionnement de la structure et une partie pour décrire les caractéristiques des matériaux, les hypothèses du calcul et l’évaluation des charges. Je vais aussi décrire les étapes pour modéliser notre structure sur le logiciel "ARCHE. Et je termine par un conclusion.</a:t>
            </a:r>
            <a:endParaRPr lang="fr-FR" dirty="0"/>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2</a:t>
            </a:fld>
            <a:endParaRPr lang="fr-FR"/>
          </a:p>
        </p:txBody>
      </p:sp>
    </p:spTree>
    <p:extLst>
      <p:ext uri="{BB962C8B-B14F-4D97-AF65-F5344CB8AC3E}">
        <p14:creationId xmlns:p14="http://schemas.microsoft.com/office/powerpoint/2010/main" val="386114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 cour de mon cursus universitaire, </a:t>
            </a:r>
            <a:r>
              <a:rPr lang="fr-FR" baseline="0" dirty="0"/>
              <a:t>, j’ai eu la chance de faire un stage ingénieur au sein du bureau d’étude SEP ENGINEERING pendant une période une duré d’un mois ou j’ai eu l’opportunité de pratiquer </a:t>
            </a:r>
            <a:r>
              <a:rPr lang="fr-FR" sz="1200" b="0" i="0" kern="1200" dirty="0">
                <a:solidFill>
                  <a:schemeClr val="tx1"/>
                </a:solidFill>
                <a:effectLst/>
                <a:latin typeface="+mn-lt"/>
                <a:ea typeface="+mn-ea"/>
                <a:cs typeface="+mn-cs"/>
              </a:rPr>
              <a:t>le processus et la démarche d’étude d’un projet de bâtiment civil</a:t>
            </a:r>
            <a:r>
              <a:rPr lang="fr-FR" baseline="0" dirty="0"/>
              <a:t>.</a:t>
            </a:r>
          </a:p>
          <a:p>
            <a:r>
              <a:rPr lang="fr-FR" sz="1200" b="0" i="0" kern="1200" dirty="0">
                <a:solidFill>
                  <a:schemeClr val="tx1"/>
                </a:solidFill>
                <a:effectLst/>
                <a:latin typeface="+mn-lt"/>
                <a:ea typeface="+mn-ea"/>
                <a:cs typeface="+mn-cs"/>
              </a:rPr>
              <a:t>Durant ce stage, je me suis ramené à faire la conception et les calculs nécessaire des différents éléments de structure d’un immeuble à un sous-sol, un rez-de-chaussée et de deux étages. Dans un premier temps, j’ai été consacré à faire la conception du projet et préparer le plan de coffrage sur le logiciel AUTOCAD en choisissant la meilleure variante de point de vue coût et stabilité et en respectant le plan architectural. Dans un deuxième temps, j’ai été consacré modéliser la structure sur le logiciel ARCHE afin d’étudier et dimensionner les éléments du bâtiment.</a:t>
            </a:r>
            <a:r>
              <a:rPr lang="fr-FR" dirty="0"/>
              <a:t> </a:t>
            </a:r>
            <a:br>
              <a:rPr lang="fr-FR" dirty="0"/>
            </a:br>
            <a:endParaRPr lang="fr-FR" dirty="0"/>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4</a:t>
            </a:fld>
            <a:endParaRPr lang="fr-FR"/>
          </a:p>
        </p:txBody>
      </p:sp>
    </p:spTree>
    <p:extLst>
      <p:ext uri="{BB962C8B-B14F-4D97-AF65-F5344CB8AC3E}">
        <p14:creationId xmlns:p14="http://schemas.microsoft.com/office/powerpoint/2010/main" val="529465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j’ai déjà mentionné, j’ai effectué mon stage ingénieur au sein du bureau d’étude SEP ENGINEERING, Sté d’études et de Pilotage SEP ENGINEERING. Ce bureau a été </a:t>
            </a:r>
            <a:r>
              <a:rPr lang="fr-FR" dirty="0" err="1"/>
              <a:t>fonfé</a:t>
            </a:r>
            <a:r>
              <a:rPr lang="fr-FR" dirty="0"/>
              <a:t> par M. </a:t>
            </a:r>
            <a:r>
              <a:rPr lang="fr-FR" dirty="0" err="1"/>
              <a:t>Mokhles</a:t>
            </a:r>
            <a:r>
              <a:rPr lang="fr-FR" dirty="0"/>
              <a:t> </a:t>
            </a:r>
            <a:r>
              <a:rPr lang="fr-FR" dirty="0" err="1"/>
              <a:t>Fourati</a:t>
            </a:r>
            <a:r>
              <a:rPr lang="fr-FR" dirty="0"/>
              <a:t>, un ingénieur de conseil et de structure. Ce bureau d’étude est </a:t>
            </a:r>
            <a:r>
              <a:rPr lang="fr-FR" dirty="0" err="1"/>
              <a:t>spécialisté</a:t>
            </a:r>
            <a:r>
              <a:rPr lang="fr-FR" dirty="0"/>
              <a:t> au Voirie et Réseaux divers, structure en Béton armé et charpente métallique et </a:t>
            </a:r>
            <a:r>
              <a:rPr lang="fr-FR" sz="1200" b="0" i="0" kern="1200" dirty="0">
                <a:solidFill>
                  <a:schemeClr val="tx1"/>
                </a:solidFill>
                <a:effectLst/>
                <a:latin typeface="+mn-lt"/>
                <a:ea typeface="+mn-ea"/>
                <a:cs typeface="+mn-cs"/>
              </a:rPr>
              <a:t>Expertise technique dans le domaine de la construction</a:t>
            </a:r>
            <a:r>
              <a:rPr lang="fr-FR" dirty="0"/>
              <a:t> </a:t>
            </a:r>
            <a:br>
              <a:rPr lang="fr-FR" dirty="0"/>
            </a:br>
            <a:endParaRPr lang="fr-FR" dirty="0"/>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6</a:t>
            </a:fld>
            <a:endParaRPr lang="fr-FR"/>
          </a:p>
        </p:txBody>
      </p:sp>
    </p:spTree>
    <p:extLst>
      <p:ext uri="{BB962C8B-B14F-4D97-AF65-F5344CB8AC3E}">
        <p14:creationId xmlns:p14="http://schemas.microsoft.com/office/powerpoint/2010/main" val="24224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‘agit d</a:t>
            </a:r>
            <a:r>
              <a:rPr lang="fr-FR" sz="1200" b="0" i="0" kern="1200" dirty="0">
                <a:solidFill>
                  <a:schemeClr val="tx1"/>
                </a:solidFill>
                <a:effectLst/>
                <a:latin typeface="+mn-lt"/>
                <a:ea typeface="+mn-ea"/>
                <a:cs typeface="+mn-cs"/>
              </a:rPr>
              <a:t>une étude en béton armé d’un immeuble principalement à usage habitats. Le projet se situe au rue </a:t>
            </a:r>
            <a:r>
              <a:rPr lang="fr-FR" sz="1200" b="0" i="0" kern="1200" dirty="0" err="1">
                <a:solidFill>
                  <a:schemeClr val="tx1"/>
                </a:solidFill>
                <a:effectLst/>
                <a:latin typeface="+mn-lt"/>
                <a:ea typeface="+mn-ea"/>
                <a:cs typeface="+mn-cs"/>
              </a:rPr>
              <a:t>Yakout</a:t>
            </a:r>
            <a:r>
              <a:rPr lang="fr-FR" sz="1200" b="0" i="0" kern="1200" dirty="0">
                <a:solidFill>
                  <a:schemeClr val="tx1"/>
                </a:solidFill>
                <a:effectLst/>
                <a:latin typeface="+mn-lt"/>
                <a:ea typeface="+mn-ea"/>
                <a:cs typeface="+mn-cs"/>
              </a:rPr>
              <a:t> El </a:t>
            </a:r>
            <a:r>
              <a:rPr lang="fr-FR" sz="1200" b="0" i="0" kern="1200" dirty="0" err="1">
                <a:solidFill>
                  <a:schemeClr val="tx1"/>
                </a:solidFill>
                <a:effectLst/>
                <a:latin typeface="+mn-lt"/>
                <a:ea typeface="+mn-ea"/>
                <a:cs typeface="+mn-cs"/>
              </a:rPr>
              <a:t>amaoui</a:t>
            </a:r>
            <a:r>
              <a:rPr lang="fr-FR" sz="1200" b="0" i="0" kern="1200" dirty="0">
                <a:solidFill>
                  <a:schemeClr val="tx1"/>
                </a:solidFill>
                <a:effectLst/>
                <a:latin typeface="+mn-lt"/>
                <a:ea typeface="+mn-ea"/>
                <a:cs typeface="+mn-cs"/>
              </a:rPr>
              <a:t> à la municipalité de la Soukra. Le projet comporte un sous-sol, un rez-de-chaussée et deux étages.</a:t>
            </a:r>
            <a:r>
              <a:rPr lang="fr-FR" dirty="0"/>
              <a:t> </a:t>
            </a:r>
            <a:br>
              <a:rPr lang="fr-FR" dirty="0"/>
            </a:br>
            <a:endParaRPr lang="fr-FR" dirty="0"/>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8</a:t>
            </a:fld>
            <a:endParaRPr lang="fr-FR"/>
          </a:p>
        </p:txBody>
      </p:sp>
    </p:spTree>
    <p:extLst>
      <p:ext uri="{BB962C8B-B14F-4D97-AF65-F5344CB8AC3E}">
        <p14:creationId xmlns:p14="http://schemas.microsoft.com/office/powerpoint/2010/main" val="400578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Maintenant, je vais décrire les étapes que j’ai effectué durant mon stage. Je commence par la conception et le </a:t>
            </a:r>
            <a:r>
              <a:rPr lang="fr-FR" dirty="0" err="1"/>
              <a:t>prédimentionement</a:t>
            </a:r>
            <a:r>
              <a:rPr lang="fr-FR" dirty="0"/>
              <a:t> de la structure. Au cour de cette étape, j’ai réalisé une conception préliminaire des plans de coffrage avec le logiciel « AutoCAD ». </a:t>
            </a:r>
            <a:r>
              <a:rPr lang="fr-FR" sz="1200" b="0" i="0" kern="1200" dirty="0">
                <a:solidFill>
                  <a:schemeClr val="tx1"/>
                </a:solidFill>
                <a:effectLst/>
                <a:latin typeface="+mn-lt"/>
                <a:ea typeface="+mn-ea"/>
                <a:cs typeface="+mn-cs"/>
              </a:rPr>
              <a:t>Les principales étapes de conception d’une structure sont les suivantes :</a:t>
            </a:r>
            <a:r>
              <a:rPr lang="fr-FR" dirty="0"/>
              <a:t> </a:t>
            </a:r>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9</a:t>
            </a:fld>
            <a:endParaRPr lang="fr-FR"/>
          </a:p>
        </p:txBody>
      </p:sp>
    </p:spTree>
    <p:extLst>
      <p:ext uri="{BB962C8B-B14F-4D97-AF65-F5344CB8AC3E}">
        <p14:creationId xmlns:p14="http://schemas.microsoft.com/office/powerpoint/2010/main" val="118102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Un examen des plans d’architecture permet de détecter les principales caractéristiques du bâtiment et de définir par suite les contraintes architecturales à respecter.</a:t>
            </a:r>
            <a:r>
              <a:rPr lang="fr-FR" dirty="0"/>
              <a:t> </a:t>
            </a:r>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10</a:t>
            </a:fld>
            <a:endParaRPr lang="fr-FR"/>
          </a:p>
        </p:txBody>
      </p:sp>
    </p:spTree>
    <p:extLst>
      <p:ext uri="{BB962C8B-B14F-4D97-AF65-F5344CB8AC3E}">
        <p14:creationId xmlns:p14="http://schemas.microsoft.com/office/powerpoint/2010/main" val="154981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Pour les axes, ils doit être placés avec un espacement de 12.5cm du coté extérieur du mur : 10cm pour la moitié du poteau et 2.5 cm pour l’enduit.</a:t>
            </a:r>
            <a:r>
              <a:rPr lang="fr-FR" dirty="0"/>
              <a:t> </a:t>
            </a:r>
            <a:br>
              <a:rPr lang="fr-FR" dirty="0"/>
            </a:br>
            <a:endParaRPr lang="fr-FR" dirty="0"/>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11</a:t>
            </a:fld>
            <a:endParaRPr lang="fr-FR"/>
          </a:p>
        </p:txBody>
      </p:sp>
    </p:spTree>
    <p:extLst>
      <p:ext uri="{BB962C8B-B14F-4D97-AF65-F5344CB8AC3E}">
        <p14:creationId xmlns:p14="http://schemas.microsoft.com/office/powerpoint/2010/main" val="874332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L’emplacement des poteaux a été choisi en superposant les plans des différents étages et en respectant les contraintes architecturales. Puis, suivant les besoins, on ajoute des poteaux implantés que se soit en un étages ou plusieurs. </a:t>
            </a:r>
            <a:r>
              <a:rPr lang="fr-FR" dirty="0"/>
              <a:t>En premier temps, on insère des poteaux 20*20, sachant qu’on peut va modifier ces valeurs si nécessaire après le dimensionnement. </a:t>
            </a:r>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12</a:t>
            </a:fld>
            <a:endParaRPr lang="fr-FR"/>
          </a:p>
        </p:txBody>
      </p:sp>
    </p:spTree>
    <p:extLst>
      <p:ext uri="{BB962C8B-B14F-4D97-AF65-F5344CB8AC3E}">
        <p14:creationId xmlns:p14="http://schemas.microsoft.com/office/powerpoint/2010/main" val="57163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D0F09A7-F8E0-488D-8FB2-37C216F7078A}" type="datetime1">
              <a:rPr lang="fr-FR" smtClean="0"/>
              <a:t>18/11/2020</a:t>
            </a:fld>
            <a:endParaRPr lang="fr-F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71F7943-9BEC-4835-85B1-E592839FE984}" type="slidenum">
              <a:rPr lang="fr-FR" smtClean="0"/>
              <a:t>‹N°›</a:t>
            </a:fld>
            <a:endParaRPr lang="fr-F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99546381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CFA92CB-3D50-4329-8EB3-B80A887A42D4}" type="datetime1">
              <a:rPr lang="fr-FR" smtClean="0"/>
              <a:t>18/11/2020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71F7943-9BEC-4835-85B1-E592839FE984}" type="slidenum">
              <a:rPr lang="fr-FR" smtClean="0"/>
              <a:t>‹N°›</a:t>
            </a:fld>
            <a:endParaRPr lang="fr-FR"/>
          </a:p>
        </p:txBody>
      </p:sp>
    </p:spTree>
    <p:extLst>
      <p:ext uri="{BB962C8B-B14F-4D97-AF65-F5344CB8AC3E}">
        <p14:creationId xmlns:p14="http://schemas.microsoft.com/office/powerpoint/2010/main" val="23762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4B4784E-1723-4185-A675-9AF2B41C3FE9}" type="datetime1">
              <a:rPr lang="fr-FR" smtClean="0"/>
              <a:t>18/11/2020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71F7943-9BEC-4835-85B1-E592839FE984}" type="slidenum">
              <a:rPr lang="fr-FR" smtClean="0"/>
              <a:t>‹N°›</a:t>
            </a:fld>
            <a:endParaRPr lang="fr-FR"/>
          </a:p>
        </p:txBody>
      </p:sp>
    </p:spTree>
    <p:extLst>
      <p:ext uri="{BB962C8B-B14F-4D97-AF65-F5344CB8AC3E}">
        <p14:creationId xmlns:p14="http://schemas.microsoft.com/office/powerpoint/2010/main" val="428150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1390922-504D-4143-9A95-FFCD0FBEDF0B}" type="datetime1">
              <a:rPr lang="fr-FR" smtClean="0"/>
              <a:t>18/11/2020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71F7943-9BEC-4835-85B1-E592839FE984}" type="slidenum">
              <a:rPr lang="fr-FR" smtClean="0"/>
              <a:t>‹N°›</a:t>
            </a:fld>
            <a:endParaRPr lang="fr-FR"/>
          </a:p>
        </p:txBody>
      </p:sp>
    </p:spTree>
    <p:extLst>
      <p:ext uri="{BB962C8B-B14F-4D97-AF65-F5344CB8AC3E}">
        <p14:creationId xmlns:p14="http://schemas.microsoft.com/office/powerpoint/2010/main" val="3439514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7996881-1FAB-41C1-9553-4CF5F8AF1FF4}" type="datetime1">
              <a:rPr lang="fr-FR" smtClean="0"/>
              <a:t>18/11/2020</a:t>
            </a:fld>
            <a:endParaRPr lang="fr-F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71F7943-9BEC-4835-85B1-E592839FE984}" type="slidenum">
              <a:rPr lang="fr-FR" smtClean="0"/>
              <a:t>‹N°›</a:t>
            </a:fld>
            <a:endParaRPr lang="fr-F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660690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E5656CD-E6CA-4B1A-A33C-9230FAE9ABDD}" type="datetime1">
              <a:rPr lang="fr-FR" smtClean="0"/>
              <a:t>18/11/2020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71F7943-9BEC-4835-85B1-E592839FE984}" type="slidenum">
              <a:rPr lang="fr-FR" smtClean="0"/>
              <a:t>‹N°›</a:t>
            </a:fld>
            <a:endParaRPr lang="fr-FR"/>
          </a:p>
        </p:txBody>
      </p:sp>
    </p:spTree>
    <p:extLst>
      <p:ext uri="{BB962C8B-B14F-4D97-AF65-F5344CB8AC3E}">
        <p14:creationId xmlns:p14="http://schemas.microsoft.com/office/powerpoint/2010/main" val="18715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0466DC0-FDFF-47CD-AA61-E1C5B2BED54F}" type="datetime1">
              <a:rPr lang="fr-FR" smtClean="0"/>
              <a:t>18/11/2020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71F7943-9BEC-4835-85B1-E592839FE984}" type="slidenum">
              <a:rPr lang="fr-FR" smtClean="0"/>
              <a:t>‹N°›</a:t>
            </a:fld>
            <a:endParaRPr lang="fr-FR"/>
          </a:p>
        </p:txBody>
      </p:sp>
    </p:spTree>
    <p:extLst>
      <p:ext uri="{BB962C8B-B14F-4D97-AF65-F5344CB8AC3E}">
        <p14:creationId xmlns:p14="http://schemas.microsoft.com/office/powerpoint/2010/main" val="909780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0BE1AB-E795-474F-BF87-A2511EB6335F}" type="datetime1">
              <a:rPr lang="fr-FR" smtClean="0"/>
              <a:t>18/11/2020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71F7943-9BEC-4835-85B1-E592839FE984}" type="slidenum">
              <a:rPr lang="fr-FR" smtClean="0"/>
              <a:t>‹N°›</a:t>
            </a:fld>
            <a:endParaRPr lang="fr-FR"/>
          </a:p>
        </p:txBody>
      </p:sp>
    </p:spTree>
    <p:extLst>
      <p:ext uri="{BB962C8B-B14F-4D97-AF65-F5344CB8AC3E}">
        <p14:creationId xmlns:p14="http://schemas.microsoft.com/office/powerpoint/2010/main" val="206161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B3D0B4-2E04-4D67-B0C7-861CBD11D24F}" type="datetime1">
              <a:rPr lang="fr-FR" smtClean="0"/>
              <a:t>18/11/2020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971F7943-9BEC-4835-85B1-E592839FE984}" type="slidenum">
              <a:rPr lang="fr-FR" smtClean="0"/>
              <a:t>‹N°›</a:t>
            </a:fld>
            <a:endParaRPr lang="fr-FR"/>
          </a:p>
        </p:txBody>
      </p:sp>
    </p:spTree>
    <p:extLst>
      <p:ext uri="{BB962C8B-B14F-4D97-AF65-F5344CB8AC3E}">
        <p14:creationId xmlns:p14="http://schemas.microsoft.com/office/powerpoint/2010/main" val="370652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DF00610-F7A4-48A2-B04C-EB01ADA9803B}" type="datetime1">
              <a:rPr lang="fr-FR" smtClean="0"/>
              <a:t>18/11/2020</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71F7943-9BEC-4835-85B1-E592839FE984}"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968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2A2DB51-B999-4350-9578-8BEB64BFEAB6}" type="datetime1">
              <a:rPr lang="fr-FR" smtClean="0"/>
              <a:t>18/11/2020</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71F7943-9BEC-4835-85B1-E592839FE984}"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52345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682EFBC-A7C3-4851-8AA0-D98BDDA97C1A}" type="datetime1">
              <a:rPr lang="fr-FR" smtClean="0"/>
              <a:t>18/11/2020</a:t>
            </a:fld>
            <a:endParaRPr lang="fr-F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fr-F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71F7943-9BEC-4835-85B1-E592839FE984}" type="slidenum">
              <a:rPr lang="fr-FR" smtClean="0"/>
              <a:t>‹N°›</a:t>
            </a:fld>
            <a:endParaRPr lang="fr-F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1202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7803" y="1273084"/>
            <a:ext cx="9136393" cy="1582482"/>
          </a:xfrm>
        </p:spPr>
        <p:txBody>
          <a:bodyPr/>
          <a:lstStyle/>
          <a:p>
            <a:r>
              <a:rPr lang="fr-FR" sz="4000" b="1" dirty="0">
                <a:effectLst>
                  <a:outerShdw blurRad="38100" dist="38100" dir="2700000" algn="tl">
                    <a:srgbClr val="000000">
                      <a:alpha val="43137"/>
                    </a:srgbClr>
                  </a:outerShdw>
                </a:effectLst>
              </a:rPr>
              <a:t>Présentation de stage Ingénieur</a:t>
            </a:r>
            <a:endParaRPr lang="fr-FR" sz="4000" dirty="0"/>
          </a:p>
        </p:txBody>
      </p:sp>
      <p:sp>
        <p:nvSpPr>
          <p:cNvPr id="3" name="Subtitle 2"/>
          <p:cNvSpPr>
            <a:spLocks noGrp="1"/>
          </p:cNvSpPr>
          <p:nvPr>
            <p:ph type="subTitle" idx="1"/>
          </p:nvPr>
        </p:nvSpPr>
        <p:spPr>
          <a:xfrm>
            <a:off x="1519770" y="3541385"/>
            <a:ext cx="9152460" cy="3226006"/>
          </a:xfrm>
        </p:spPr>
        <p:txBody>
          <a:bodyPr>
            <a:normAutofit/>
          </a:bodyPr>
          <a:lstStyle/>
          <a:p>
            <a:pPr algn="r"/>
            <a:endParaRPr lang="fr-FR" sz="4800" dirty="0"/>
          </a:p>
          <a:p>
            <a:pPr algn="r"/>
            <a:endParaRPr lang="fr-FR" dirty="0"/>
          </a:p>
          <a:p>
            <a:pPr algn="r"/>
            <a:endParaRPr lang="fr-FR" dirty="0"/>
          </a:p>
          <a:p>
            <a:pPr algn="r"/>
            <a:r>
              <a:rPr lang="fr-FR" dirty="0"/>
              <a:t> </a:t>
            </a:r>
          </a:p>
          <a:p>
            <a:pPr algn="r"/>
            <a:endParaRPr lang="fr-FR" dirty="0"/>
          </a:p>
          <a:p>
            <a:pPr algn="r"/>
            <a:endParaRPr lang="fr-FR" sz="2800" dirty="0"/>
          </a:p>
          <a:p>
            <a:pPr algn="ctr"/>
            <a:r>
              <a:rPr lang="fr-FR" sz="1400" dirty="0"/>
              <a:t>Année universitaire 2020-2021</a:t>
            </a:r>
          </a:p>
        </p:txBody>
      </p:sp>
      <p:pic>
        <p:nvPicPr>
          <p:cNvPr id="5" name="Image 4">
            <a:extLst>
              <a:ext uri="{FF2B5EF4-FFF2-40B4-BE49-F238E27FC236}">
                <a16:creationId xmlns:a16="http://schemas.microsoft.com/office/drawing/2014/main" id="{C0427725-F076-4609-BDFD-099D898BECD2}"/>
              </a:ext>
            </a:extLst>
          </p:cNvPr>
          <p:cNvPicPr>
            <a:picLocks noChangeAspect="1"/>
          </p:cNvPicPr>
          <p:nvPr/>
        </p:nvPicPr>
        <p:blipFill>
          <a:blip r:embed="rId3"/>
          <a:stretch>
            <a:fillRect/>
          </a:stretch>
        </p:blipFill>
        <p:spPr>
          <a:xfrm>
            <a:off x="9096105" y="175239"/>
            <a:ext cx="1378082" cy="1447507"/>
          </a:xfrm>
          <a:prstGeom prst="rect">
            <a:avLst/>
          </a:prstGeom>
        </p:spPr>
      </p:pic>
      <p:pic>
        <p:nvPicPr>
          <p:cNvPr id="7" name="Image 6">
            <a:extLst>
              <a:ext uri="{FF2B5EF4-FFF2-40B4-BE49-F238E27FC236}">
                <a16:creationId xmlns:a16="http://schemas.microsoft.com/office/drawing/2014/main" id="{CCEA9CBA-1AFB-4656-BEF1-7232776CFE8C}"/>
              </a:ext>
            </a:extLst>
          </p:cNvPr>
          <p:cNvPicPr>
            <a:picLocks noChangeAspect="1"/>
          </p:cNvPicPr>
          <p:nvPr/>
        </p:nvPicPr>
        <p:blipFill>
          <a:blip r:embed="rId4"/>
          <a:stretch>
            <a:fillRect/>
          </a:stretch>
        </p:blipFill>
        <p:spPr>
          <a:xfrm>
            <a:off x="10519724" y="101225"/>
            <a:ext cx="1317231" cy="1447507"/>
          </a:xfrm>
          <a:prstGeom prst="rect">
            <a:avLst/>
          </a:prstGeom>
        </p:spPr>
      </p:pic>
      <p:sp>
        <p:nvSpPr>
          <p:cNvPr id="8" name="ZoneTexte 7">
            <a:extLst>
              <a:ext uri="{FF2B5EF4-FFF2-40B4-BE49-F238E27FC236}">
                <a16:creationId xmlns:a16="http://schemas.microsoft.com/office/drawing/2014/main" id="{7334A91E-F82F-46DA-9168-6A525F9465FD}"/>
              </a:ext>
            </a:extLst>
          </p:cNvPr>
          <p:cNvSpPr txBox="1"/>
          <p:nvPr/>
        </p:nvSpPr>
        <p:spPr>
          <a:xfrm>
            <a:off x="3333544" y="90609"/>
            <a:ext cx="5524910" cy="1668662"/>
          </a:xfrm>
          <a:prstGeom prst="rect">
            <a:avLst/>
          </a:prstGeom>
          <a:noFill/>
        </p:spPr>
        <p:txBody>
          <a:bodyPr wrap="none" rtlCol="0">
            <a:spAutoFit/>
          </a:bodyPr>
          <a:lstStyle/>
          <a:p>
            <a:pPr algn="ctr">
              <a:lnSpc>
                <a:spcPct val="150000"/>
              </a:lnSpc>
            </a:pPr>
            <a:r>
              <a:rPr lang="fr-FR" sz="1400" dirty="0"/>
              <a:t>République Tunisienne</a:t>
            </a:r>
          </a:p>
          <a:p>
            <a:pPr algn="ctr">
              <a:lnSpc>
                <a:spcPct val="150000"/>
              </a:lnSpc>
            </a:pPr>
            <a:r>
              <a:rPr lang="fr-FR" sz="1400" dirty="0"/>
              <a:t>Ministère de l’Enseignement Supérieur et de la Recherche Scientifique</a:t>
            </a:r>
          </a:p>
          <a:p>
            <a:pPr algn="ctr">
              <a:lnSpc>
                <a:spcPct val="150000"/>
              </a:lnSpc>
            </a:pPr>
            <a:r>
              <a:rPr lang="fr-FR" sz="1400" dirty="0"/>
              <a:t>Université de Tunis El Manar</a:t>
            </a:r>
          </a:p>
          <a:p>
            <a:pPr algn="ctr">
              <a:lnSpc>
                <a:spcPct val="150000"/>
              </a:lnSpc>
            </a:pPr>
            <a:r>
              <a:rPr lang="fr-FR" sz="1400" dirty="0"/>
              <a:t>Ecole Nationale d’Ingénieurs de Tunis</a:t>
            </a:r>
            <a:endParaRPr lang="fr-FR" sz="800" dirty="0"/>
          </a:p>
          <a:p>
            <a:pPr algn="ctr">
              <a:lnSpc>
                <a:spcPct val="150000"/>
              </a:lnSpc>
            </a:pPr>
            <a:r>
              <a:rPr lang="fr-FR" sz="1400" dirty="0"/>
              <a:t>Département de Génie Civil</a:t>
            </a:r>
          </a:p>
        </p:txBody>
      </p:sp>
      <p:sp>
        <p:nvSpPr>
          <p:cNvPr id="10" name="Title 1">
            <a:extLst>
              <a:ext uri="{FF2B5EF4-FFF2-40B4-BE49-F238E27FC236}">
                <a16:creationId xmlns:a16="http://schemas.microsoft.com/office/drawing/2014/main" id="{31B9F91D-0FDC-429C-835D-47F9E2C71437}"/>
              </a:ext>
            </a:extLst>
          </p:cNvPr>
          <p:cNvSpPr txBox="1">
            <a:spLocks/>
          </p:cNvSpPr>
          <p:nvPr/>
        </p:nvSpPr>
        <p:spPr>
          <a:xfrm>
            <a:off x="1420426" y="2719269"/>
            <a:ext cx="9404203" cy="1582482"/>
          </a:xfrm>
          <a:prstGeom prst="rect">
            <a:avLst/>
          </a:prstGeom>
        </p:spPr>
        <p:txBody>
          <a:bodyPr vert="horz" lIns="91440" tIns="45720" rIns="91440" bIns="45720" rtlCol="0" anchor="b">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fr-FR" sz="2200" b="1" dirty="0"/>
              <a:t>Conception et calcul des différents éléments </a:t>
            </a:r>
          </a:p>
          <a:p>
            <a:r>
              <a:rPr lang="fr-FR" sz="2200" b="1" dirty="0"/>
              <a:t>De structure d’un immeuble à sous-sol, </a:t>
            </a:r>
          </a:p>
          <a:p>
            <a:r>
              <a:rPr lang="fr-FR" sz="2200" b="1" dirty="0"/>
              <a:t>rez-de-chaussée et deux étages</a:t>
            </a:r>
            <a:endParaRPr lang="fr-FR" sz="2200" dirty="0"/>
          </a:p>
        </p:txBody>
      </p:sp>
      <p:sp>
        <p:nvSpPr>
          <p:cNvPr id="4" name="Espace réservé du numéro de diapositive 3">
            <a:extLst>
              <a:ext uri="{FF2B5EF4-FFF2-40B4-BE49-F238E27FC236}">
                <a16:creationId xmlns:a16="http://schemas.microsoft.com/office/drawing/2014/main" id="{A551F508-C2C7-428C-B3AD-EAEA4A39C83A}"/>
              </a:ext>
            </a:extLst>
          </p:cNvPr>
          <p:cNvSpPr>
            <a:spLocks noGrp="1"/>
          </p:cNvSpPr>
          <p:nvPr>
            <p:ph type="sldNum" sz="quarter" idx="12"/>
          </p:nvPr>
        </p:nvSpPr>
        <p:spPr/>
        <p:txBody>
          <a:bodyPr/>
          <a:lstStyle/>
          <a:p>
            <a:fld id="{764B81A8-79DB-4045-BEAA-50D228A6930F}" type="slidenum">
              <a:rPr lang="fr-FR" smtClean="0"/>
              <a:t>1</a:t>
            </a:fld>
            <a:endParaRPr lang="fr-FR"/>
          </a:p>
        </p:txBody>
      </p:sp>
      <p:sp>
        <p:nvSpPr>
          <p:cNvPr id="12" name="Sous-titre 2">
            <a:extLst>
              <a:ext uri="{FF2B5EF4-FFF2-40B4-BE49-F238E27FC236}">
                <a16:creationId xmlns:a16="http://schemas.microsoft.com/office/drawing/2014/main" id="{5D164EE6-CD7A-49F6-B650-84D93E8EE053}"/>
              </a:ext>
            </a:extLst>
          </p:cNvPr>
          <p:cNvSpPr txBox="1">
            <a:spLocks/>
          </p:cNvSpPr>
          <p:nvPr/>
        </p:nvSpPr>
        <p:spPr>
          <a:xfrm>
            <a:off x="0" y="5123867"/>
            <a:ext cx="9429931" cy="991077"/>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fr-FR" sz="1800" dirty="0"/>
              <a:t>Elaboré et présenté par : Fares FRIKHA   3 AGC 2</a:t>
            </a:r>
          </a:p>
          <a:p>
            <a:r>
              <a:rPr lang="fr-FR" sz="1800" dirty="0"/>
              <a:t>Encadré par : M. Mohamed MILADI</a:t>
            </a:r>
          </a:p>
        </p:txBody>
      </p:sp>
    </p:spTree>
    <p:extLst>
      <p:ext uri="{BB962C8B-B14F-4D97-AF65-F5344CB8AC3E}">
        <p14:creationId xmlns:p14="http://schemas.microsoft.com/office/powerpoint/2010/main" val="128632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D5FF3BA-0CCA-4967-9D6B-98E650A8699D}"/>
              </a:ext>
            </a:extLst>
          </p:cNvPr>
          <p:cNvSpPr>
            <a:spLocks noGrp="1"/>
          </p:cNvSpPr>
          <p:nvPr>
            <p:ph type="title"/>
          </p:nvPr>
        </p:nvSpPr>
        <p:spPr/>
        <p:txBody>
          <a:bodyPr/>
          <a:lstStyle/>
          <a:p>
            <a:r>
              <a:rPr lang="fr-FR" dirty="0"/>
              <a:t>Etude du dossier architectural</a:t>
            </a:r>
          </a:p>
        </p:txBody>
      </p:sp>
      <p:sp>
        <p:nvSpPr>
          <p:cNvPr id="6" name="Espace réservé du contenu 5">
            <a:extLst>
              <a:ext uri="{FF2B5EF4-FFF2-40B4-BE49-F238E27FC236}">
                <a16:creationId xmlns:a16="http://schemas.microsoft.com/office/drawing/2014/main" id="{22D3739D-A821-4C4F-8334-CE0E41396B1C}"/>
              </a:ext>
            </a:extLst>
          </p:cNvPr>
          <p:cNvSpPr>
            <a:spLocks noGrp="1"/>
          </p:cNvSpPr>
          <p:nvPr>
            <p:ph idx="1"/>
          </p:nvPr>
        </p:nvSpPr>
        <p:spPr>
          <a:xfrm>
            <a:off x="1537854" y="2521843"/>
            <a:ext cx="9601200" cy="3581400"/>
          </a:xfrm>
        </p:spPr>
        <p:txBody>
          <a:bodyPr/>
          <a:lstStyle/>
          <a:p>
            <a:pPr algn="just"/>
            <a:r>
              <a:rPr lang="fr-FR" dirty="0"/>
              <a:t>Un examen des plans d’architecture permet de détecter les principales caractéristiques du bâtiment et de définir par suite les contraintes architecturales à respecter. </a:t>
            </a:r>
          </a:p>
        </p:txBody>
      </p:sp>
      <p:sp>
        <p:nvSpPr>
          <p:cNvPr id="4" name="Espace réservé du numéro de diapositive 3">
            <a:extLst>
              <a:ext uri="{FF2B5EF4-FFF2-40B4-BE49-F238E27FC236}">
                <a16:creationId xmlns:a16="http://schemas.microsoft.com/office/drawing/2014/main" id="{12766117-4449-4ED4-9E00-2AEF95FE24F8}"/>
              </a:ext>
            </a:extLst>
          </p:cNvPr>
          <p:cNvSpPr>
            <a:spLocks noGrp="1"/>
          </p:cNvSpPr>
          <p:nvPr>
            <p:ph type="sldNum" sz="quarter" idx="12"/>
          </p:nvPr>
        </p:nvSpPr>
        <p:spPr/>
        <p:txBody>
          <a:bodyPr/>
          <a:lstStyle/>
          <a:p>
            <a:fld id="{971F7943-9BEC-4835-85B1-E592839FE984}" type="slidenum">
              <a:rPr lang="fr-FR" smtClean="0"/>
              <a:t>10</a:t>
            </a:fld>
            <a:endParaRPr lang="fr-FR"/>
          </a:p>
        </p:txBody>
      </p:sp>
    </p:spTree>
    <p:extLst>
      <p:ext uri="{BB962C8B-B14F-4D97-AF65-F5344CB8AC3E}">
        <p14:creationId xmlns:p14="http://schemas.microsoft.com/office/powerpoint/2010/main" val="403301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7E16D3-7EE2-49BB-8846-B5C3F2C4964F}"/>
              </a:ext>
            </a:extLst>
          </p:cNvPr>
          <p:cNvSpPr>
            <a:spLocks noGrp="1"/>
          </p:cNvSpPr>
          <p:nvPr>
            <p:ph type="title"/>
          </p:nvPr>
        </p:nvSpPr>
        <p:spPr/>
        <p:txBody>
          <a:bodyPr/>
          <a:lstStyle/>
          <a:p>
            <a:r>
              <a:rPr lang="fr-FR" dirty="0"/>
              <a:t>Traçage des axes</a:t>
            </a:r>
          </a:p>
        </p:txBody>
      </p:sp>
      <p:sp>
        <p:nvSpPr>
          <p:cNvPr id="3" name="Espace réservé du contenu 2">
            <a:extLst>
              <a:ext uri="{FF2B5EF4-FFF2-40B4-BE49-F238E27FC236}">
                <a16:creationId xmlns:a16="http://schemas.microsoft.com/office/drawing/2014/main" id="{827652FC-B13E-4E2D-836B-8104D3AC5846}"/>
              </a:ext>
            </a:extLst>
          </p:cNvPr>
          <p:cNvSpPr>
            <a:spLocks noGrp="1"/>
          </p:cNvSpPr>
          <p:nvPr>
            <p:ph idx="1"/>
          </p:nvPr>
        </p:nvSpPr>
        <p:spPr/>
        <p:txBody>
          <a:bodyPr/>
          <a:lstStyle/>
          <a:p>
            <a:r>
              <a:rPr lang="fr-FR" b="1" u="sng" dirty="0"/>
              <a:t>Espacement:</a:t>
            </a:r>
            <a:r>
              <a:rPr lang="fr-FR" b="1" dirty="0"/>
              <a:t> </a:t>
            </a:r>
            <a:r>
              <a:rPr lang="fr-FR" dirty="0"/>
              <a:t>12,5cm</a:t>
            </a:r>
          </a:p>
        </p:txBody>
      </p:sp>
      <p:sp>
        <p:nvSpPr>
          <p:cNvPr id="4" name="Espace réservé du numéro de diapositive 3">
            <a:extLst>
              <a:ext uri="{FF2B5EF4-FFF2-40B4-BE49-F238E27FC236}">
                <a16:creationId xmlns:a16="http://schemas.microsoft.com/office/drawing/2014/main" id="{2C1DA378-A9F4-43C9-B200-1F0D5BA99680}"/>
              </a:ext>
            </a:extLst>
          </p:cNvPr>
          <p:cNvSpPr>
            <a:spLocks noGrp="1"/>
          </p:cNvSpPr>
          <p:nvPr>
            <p:ph type="sldNum" sz="quarter" idx="12"/>
          </p:nvPr>
        </p:nvSpPr>
        <p:spPr/>
        <p:txBody>
          <a:bodyPr/>
          <a:lstStyle/>
          <a:p>
            <a:fld id="{971F7943-9BEC-4835-85B1-E592839FE984}" type="slidenum">
              <a:rPr lang="fr-FR" smtClean="0"/>
              <a:t>11</a:t>
            </a:fld>
            <a:endParaRPr lang="fr-FR"/>
          </a:p>
        </p:txBody>
      </p:sp>
      <p:pic>
        <p:nvPicPr>
          <p:cNvPr id="5" name="Image 4">
            <a:extLst>
              <a:ext uri="{FF2B5EF4-FFF2-40B4-BE49-F238E27FC236}">
                <a16:creationId xmlns:a16="http://schemas.microsoft.com/office/drawing/2014/main" id="{D2CA4982-4961-4F6F-8CB8-52206F6CBA9D}"/>
              </a:ext>
            </a:extLst>
          </p:cNvPr>
          <p:cNvPicPr>
            <a:picLocks noChangeAspect="1"/>
          </p:cNvPicPr>
          <p:nvPr/>
        </p:nvPicPr>
        <p:blipFill rotWithShape="1">
          <a:blip r:embed="rId3"/>
          <a:srcRect t="15298" r="18039"/>
          <a:stretch/>
        </p:blipFill>
        <p:spPr>
          <a:xfrm>
            <a:off x="5455018" y="2075873"/>
            <a:ext cx="5246154" cy="4001654"/>
          </a:xfrm>
          <a:prstGeom prst="rect">
            <a:avLst/>
          </a:prstGeom>
        </p:spPr>
      </p:pic>
    </p:spTree>
    <p:extLst>
      <p:ext uri="{BB962C8B-B14F-4D97-AF65-F5344CB8AC3E}">
        <p14:creationId xmlns:p14="http://schemas.microsoft.com/office/powerpoint/2010/main" val="2443388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E6DBF5-5FDA-4D6C-A621-3F1AA88BBDAA}"/>
              </a:ext>
            </a:extLst>
          </p:cNvPr>
          <p:cNvSpPr>
            <a:spLocks noGrp="1"/>
          </p:cNvSpPr>
          <p:nvPr>
            <p:ph type="title"/>
          </p:nvPr>
        </p:nvSpPr>
        <p:spPr/>
        <p:txBody>
          <a:bodyPr/>
          <a:lstStyle/>
          <a:p>
            <a:r>
              <a:rPr lang="fr-FR" dirty="0"/>
              <a:t>Choix des poteaux</a:t>
            </a:r>
          </a:p>
        </p:txBody>
      </p:sp>
      <p:pic>
        <p:nvPicPr>
          <p:cNvPr id="5" name="Espace réservé du contenu 4">
            <a:extLst>
              <a:ext uri="{FF2B5EF4-FFF2-40B4-BE49-F238E27FC236}">
                <a16:creationId xmlns:a16="http://schemas.microsoft.com/office/drawing/2014/main" id="{DC082983-719C-415E-BD2B-81D395C7ABBA}"/>
              </a:ext>
            </a:extLst>
          </p:cNvPr>
          <p:cNvPicPr>
            <a:picLocks noGrp="1" noChangeAspect="1"/>
          </p:cNvPicPr>
          <p:nvPr>
            <p:ph idx="1"/>
          </p:nvPr>
        </p:nvPicPr>
        <p:blipFill rotWithShape="1">
          <a:blip r:embed="rId3"/>
          <a:srcRect l="9546" r="3161" b="5971"/>
          <a:stretch/>
        </p:blipFill>
        <p:spPr>
          <a:xfrm>
            <a:off x="4065104" y="1848464"/>
            <a:ext cx="7710158" cy="4323736"/>
          </a:xfrm>
          <a:prstGeom prst="rect">
            <a:avLst/>
          </a:prstGeom>
        </p:spPr>
      </p:pic>
      <p:sp>
        <p:nvSpPr>
          <p:cNvPr id="4" name="Espace réservé du numéro de diapositive 3">
            <a:extLst>
              <a:ext uri="{FF2B5EF4-FFF2-40B4-BE49-F238E27FC236}">
                <a16:creationId xmlns:a16="http://schemas.microsoft.com/office/drawing/2014/main" id="{8E3A9DCF-606E-41AE-8EE4-DC3F0BAA5057}"/>
              </a:ext>
            </a:extLst>
          </p:cNvPr>
          <p:cNvSpPr>
            <a:spLocks noGrp="1"/>
          </p:cNvSpPr>
          <p:nvPr>
            <p:ph type="sldNum" sz="quarter" idx="12"/>
          </p:nvPr>
        </p:nvSpPr>
        <p:spPr/>
        <p:txBody>
          <a:bodyPr/>
          <a:lstStyle/>
          <a:p>
            <a:fld id="{971F7943-9BEC-4835-85B1-E592839FE984}" type="slidenum">
              <a:rPr lang="fr-FR" smtClean="0"/>
              <a:t>12</a:t>
            </a:fld>
            <a:endParaRPr lang="fr-FR"/>
          </a:p>
        </p:txBody>
      </p:sp>
      <p:sp>
        <p:nvSpPr>
          <p:cNvPr id="6" name="Ellipse 5">
            <a:extLst>
              <a:ext uri="{FF2B5EF4-FFF2-40B4-BE49-F238E27FC236}">
                <a16:creationId xmlns:a16="http://schemas.microsoft.com/office/drawing/2014/main" id="{68DD534E-6107-4DDB-960C-9B0AA4C0433A}"/>
              </a:ext>
            </a:extLst>
          </p:cNvPr>
          <p:cNvSpPr/>
          <p:nvPr/>
        </p:nvSpPr>
        <p:spPr>
          <a:xfrm>
            <a:off x="6899565" y="2650836"/>
            <a:ext cx="221672" cy="2216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7" name="Ellipse 6">
            <a:extLst>
              <a:ext uri="{FF2B5EF4-FFF2-40B4-BE49-F238E27FC236}">
                <a16:creationId xmlns:a16="http://schemas.microsoft.com/office/drawing/2014/main" id="{2F151FB9-1CC2-459A-BE81-E024FC4854BF}"/>
              </a:ext>
            </a:extLst>
          </p:cNvPr>
          <p:cNvSpPr/>
          <p:nvPr/>
        </p:nvSpPr>
        <p:spPr>
          <a:xfrm>
            <a:off x="6096000" y="2650836"/>
            <a:ext cx="221672" cy="2216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8" name="Ellipse 7">
            <a:extLst>
              <a:ext uri="{FF2B5EF4-FFF2-40B4-BE49-F238E27FC236}">
                <a16:creationId xmlns:a16="http://schemas.microsoft.com/office/drawing/2014/main" id="{311599FE-300F-48AD-9175-184E8A210E47}"/>
              </a:ext>
            </a:extLst>
          </p:cNvPr>
          <p:cNvSpPr/>
          <p:nvPr/>
        </p:nvSpPr>
        <p:spPr>
          <a:xfrm>
            <a:off x="7513783" y="3625272"/>
            <a:ext cx="221672" cy="2216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9" name="Ellipse 8">
            <a:extLst>
              <a:ext uri="{FF2B5EF4-FFF2-40B4-BE49-F238E27FC236}">
                <a16:creationId xmlns:a16="http://schemas.microsoft.com/office/drawing/2014/main" id="{2EA0FBE0-D673-4EA1-90A1-97057420DEC6}"/>
              </a:ext>
            </a:extLst>
          </p:cNvPr>
          <p:cNvSpPr/>
          <p:nvPr/>
        </p:nvSpPr>
        <p:spPr>
          <a:xfrm>
            <a:off x="5592619" y="4061113"/>
            <a:ext cx="221672" cy="2216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
        <p:nvSpPr>
          <p:cNvPr id="11" name="Espace réservé du contenu 2">
            <a:extLst>
              <a:ext uri="{FF2B5EF4-FFF2-40B4-BE49-F238E27FC236}">
                <a16:creationId xmlns:a16="http://schemas.microsoft.com/office/drawing/2014/main" id="{95734D20-3DAA-493D-9074-3534AE51E6FC}"/>
              </a:ext>
            </a:extLst>
          </p:cNvPr>
          <p:cNvSpPr txBox="1">
            <a:spLocks/>
          </p:cNvSpPr>
          <p:nvPr/>
        </p:nvSpPr>
        <p:spPr>
          <a:xfrm>
            <a:off x="928260" y="2286000"/>
            <a:ext cx="9601200"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fr-FR" b="1" u="sng" dirty="0"/>
              <a:t>Prédimensionnement:</a:t>
            </a:r>
            <a:r>
              <a:rPr lang="fr-FR" b="1" dirty="0"/>
              <a:t> </a:t>
            </a:r>
          </a:p>
          <a:p>
            <a:pPr marL="0" indent="0">
              <a:buNone/>
            </a:pPr>
            <a:r>
              <a:rPr lang="fr-FR" b="1" dirty="0"/>
              <a:t>	</a:t>
            </a:r>
            <a:r>
              <a:rPr lang="fr-FR" dirty="0"/>
              <a:t>20cm*20cm</a:t>
            </a:r>
          </a:p>
        </p:txBody>
      </p:sp>
    </p:spTree>
    <p:extLst>
      <p:ext uri="{BB962C8B-B14F-4D97-AF65-F5344CB8AC3E}">
        <p14:creationId xmlns:p14="http://schemas.microsoft.com/office/powerpoint/2010/main" val="3503062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AE8CB9-8563-4B20-9B3C-788D9AC05FC3}"/>
              </a:ext>
            </a:extLst>
          </p:cNvPr>
          <p:cNvSpPr>
            <a:spLocks noGrp="1"/>
          </p:cNvSpPr>
          <p:nvPr>
            <p:ph type="title"/>
          </p:nvPr>
        </p:nvSpPr>
        <p:spPr/>
        <p:txBody>
          <a:bodyPr/>
          <a:lstStyle/>
          <a:p>
            <a:r>
              <a:rPr lang="fr-FR" dirty="0"/>
              <a:t>Choix des poutres</a:t>
            </a:r>
          </a:p>
        </p:txBody>
      </p:sp>
      <p:pic>
        <p:nvPicPr>
          <p:cNvPr id="5" name="Espace réservé du contenu 4">
            <a:extLst>
              <a:ext uri="{FF2B5EF4-FFF2-40B4-BE49-F238E27FC236}">
                <a16:creationId xmlns:a16="http://schemas.microsoft.com/office/drawing/2014/main" id="{7F833DFF-03E7-482D-ABEB-5CC27230AB0F}"/>
              </a:ext>
            </a:extLst>
          </p:cNvPr>
          <p:cNvPicPr>
            <a:picLocks noGrp="1" noChangeAspect="1"/>
          </p:cNvPicPr>
          <p:nvPr>
            <p:ph idx="1"/>
          </p:nvPr>
        </p:nvPicPr>
        <p:blipFill>
          <a:blip r:embed="rId3"/>
          <a:stretch>
            <a:fillRect/>
          </a:stretch>
        </p:blipFill>
        <p:spPr>
          <a:xfrm>
            <a:off x="1467828" y="3075481"/>
            <a:ext cx="9601200" cy="1237062"/>
          </a:xfrm>
          <a:prstGeom prst="rect">
            <a:avLst/>
          </a:prstGeom>
        </p:spPr>
      </p:pic>
      <p:sp>
        <p:nvSpPr>
          <p:cNvPr id="4" name="Espace réservé du numéro de diapositive 3">
            <a:extLst>
              <a:ext uri="{FF2B5EF4-FFF2-40B4-BE49-F238E27FC236}">
                <a16:creationId xmlns:a16="http://schemas.microsoft.com/office/drawing/2014/main" id="{CD6C9B6B-1564-47BA-92C6-C2958848A702}"/>
              </a:ext>
            </a:extLst>
          </p:cNvPr>
          <p:cNvSpPr>
            <a:spLocks noGrp="1"/>
          </p:cNvSpPr>
          <p:nvPr>
            <p:ph type="sldNum" sz="quarter" idx="12"/>
          </p:nvPr>
        </p:nvSpPr>
        <p:spPr/>
        <p:txBody>
          <a:bodyPr/>
          <a:lstStyle/>
          <a:p>
            <a:fld id="{971F7943-9BEC-4835-85B1-E592839FE984}" type="slidenum">
              <a:rPr lang="fr-FR" smtClean="0"/>
              <a:t>13</a:t>
            </a:fld>
            <a:endParaRPr lang="fr-FR"/>
          </a:p>
        </p:txBody>
      </p:sp>
      <p:sp>
        <p:nvSpPr>
          <p:cNvPr id="7" name="Rectangle : coins arrondis 6">
            <a:extLst>
              <a:ext uri="{FF2B5EF4-FFF2-40B4-BE49-F238E27FC236}">
                <a16:creationId xmlns:a16="http://schemas.microsoft.com/office/drawing/2014/main" id="{AE509C6F-992E-457D-B1E1-E6D95BCE95B1}"/>
              </a:ext>
            </a:extLst>
          </p:cNvPr>
          <p:cNvSpPr/>
          <p:nvPr/>
        </p:nvSpPr>
        <p:spPr>
          <a:xfrm>
            <a:off x="2087417" y="3620655"/>
            <a:ext cx="7038109" cy="3602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F33A00CC-7377-4851-B3AB-583E26A2FDC0}"/>
              </a:ext>
            </a:extLst>
          </p:cNvPr>
          <p:cNvSpPr/>
          <p:nvPr/>
        </p:nvSpPr>
        <p:spPr>
          <a:xfrm>
            <a:off x="9125527" y="3616037"/>
            <a:ext cx="1598646" cy="360218"/>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contenu 2">
            <a:extLst>
              <a:ext uri="{FF2B5EF4-FFF2-40B4-BE49-F238E27FC236}">
                <a16:creationId xmlns:a16="http://schemas.microsoft.com/office/drawing/2014/main" id="{F8D17453-C0AB-4C39-96C5-5B7ED1A9EDCE}"/>
              </a:ext>
            </a:extLst>
          </p:cNvPr>
          <p:cNvSpPr txBox="1">
            <a:spLocks/>
          </p:cNvSpPr>
          <p:nvPr/>
        </p:nvSpPr>
        <p:spPr>
          <a:xfrm>
            <a:off x="1371600" y="2286000"/>
            <a:ext cx="9601200"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fr-FR" b="1" u="sng" dirty="0"/>
              <a:t>Prédimensionnement:</a:t>
            </a:r>
            <a:r>
              <a:rPr lang="fr-FR" b="1" dirty="0"/>
              <a:t> </a:t>
            </a:r>
            <a:r>
              <a:rPr lang="fr-FR" dirty="0"/>
              <a:t>20cm*21cm</a:t>
            </a:r>
            <a:endParaRPr lang="fr-FR" b="1" dirty="0"/>
          </a:p>
        </p:txBody>
      </p:sp>
    </p:spTree>
    <p:extLst>
      <p:ext uri="{BB962C8B-B14F-4D97-AF65-F5344CB8AC3E}">
        <p14:creationId xmlns:p14="http://schemas.microsoft.com/office/powerpoint/2010/main" val="728785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9BCC3D-97FF-4965-B55E-5E4C8D599CC2}"/>
              </a:ext>
            </a:extLst>
          </p:cNvPr>
          <p:cNvSpPr>
            <a:spLocks noGrp="1"/>
          </p:cNvSpPr>
          <p:nvPr>
            <p:ph type="title"/>
          </p:nvPr>
        </p:nvSpPr>
        <p:spPr/>
        <p:txBody>
          <a:bodyPr/>
          <a:lstStyle/>
          <a:p>
            <a:r>
              <a:rPr lang="fr-FR" dirty="0"/>
              <a:t>Choix des planchers</a:t>
            </a:r>
          </a:p>
        </p:txBody>
      </p:sp>
      <p:sp>
        <p:nvSpPr>
          <p:cNvPr id="3" name="Espace réservé du contenu 2">
            <a:extLst>
              <a:ext uri="{FF2B5EF4-FFF2-40B4-BE49-F238E27FC236}">
                <a16:creationId xmlns:a16="http://schemas.microsoft.com/office/drawing/2014/main" id="{383D086D-AE1D-4A49-9CFC-3FCD3537288B}"/>
              </a:ext>
            </a:extLst>
          </p:cNvPr>
          <p:cNvSpPr>
            <a:spLocks noGrp="1"/>
          </p:cNvSpPr>
          <p:nvPr>
            <p:ph idx="1"/>
          </p:nvPr>
        </p:nvSpPr>
        <p:spPr>
          <a:xfrm>
            <a:off x="1371600" y="2746664"/>
            <a:ext cx="9601200" cy="3581400"/>
          </a:xfrm>
        </p:spPr>
        <p:txBody>
          <a:bodyPr/>
          <a:lstStyle/>
          <a:p>
            <a:pPr>
              <a:lnSpc>
                <a:spcPct val="200000"/>
              </a:lnSpc>
            </a:pPr>
            <a:r>
              <a:rPr lang="fr-FR" b="1" u="sng" dirty="0"/>
              <a:t>2 types de planchers:</a:t>
            </a:r>
          </a:p>
          <a:p>
            <a:pPr lvl="1">
              <a:lnSpc>
                <a:spcPct val="200000"/>
              </a:lnSpc>
            </a:pPr>
            <a:r>
              <a:rPr lang="fr-FR" dirty="0"/>
              <a:t>Plancher en dalle pleine: 20 cm (Sous-sol)</a:t>
            </a:r>
          </a:p>
          <a:p>
            <a:pPr lvl="1">
              <a:lnSpc>
                <a:spcPct val="200000"/>
              </a:lnSpc>
            </a:pPr>
            <a:r>
              <a:rPr lang="fr-FR" dirty="0"/>
              <a:t>Plancher en corps creux: 16+5=21cm (RDC et étages)</a:t>
            </a:r>
          </a:p>
        </p:txBody>
      </p:sp>
      <p:sp>
        <p:nvSpPr>
          <p:cNvPr id="4" name="Espace réservé du numéro de diapositive 3">
            <a:extLst>
              <a:ext uri="{FF2B5EF4-FFF2-40B4-BE49-F238E27FC236}">
                <a16:creationId xmlns:a16="http://schemas.microsoft.com/office/drawing/2014/main" id="{388F535A-D95D-47FA-BB67-C892999431E8}"/>
              </a:ext>
            </a:extLst>
          </p:cNvPr>
          <p:cNvSpPr>
            <a:spLocks noGrp="1"/>
          </p:cNvSpPr>
          <p:nvPr>
            <p:ph type="sldNum" sz="quarter" idx="12"/>
          </p:nvPr>
        </p:nvSpPr>
        <p:spPr/>
        <p:txBody>
          <a:bodyPr/>
          <a:lstStyle/>
          <a:p>
            <a:fld id="{971F7943-9BEC-4835-85B1-E592839FE984}" type="slidenum">
              <a:rPr lang="fr-FR" smtClean="0"/>
              <a:t>14</a:t>
            </a:fld>
            <a:endParaRPr lang="fr-FR"/>
          </a:p>
        </p:txBody>
      </p:sp>
    </p:spTree>
    <p:extLst>
      <p:ext uri="{BB962C8B-B14F-4D97-AF65-F5344CB8AC3E}">
        <p14:creationId xmlns:p14="http://schemas.microsoft.com/office/powerpoint/2010/main" val="2320619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1B38E0-FB02-457D-B68B-81F082725951}"/>
              </a:ext>
            </a:extLst>
          </p:cNvPr>
          <p:cNvSpPr>
            <a:spLocks noGrp="1"/>
          </p:cNvSpPr>
          <p:nvPr>
            <p:ph type="title"/>
          </p:nvPr>
        </p:nvSpPr>
        <p:spPr/>
        <p:txBody>
          <a:bodyPr/>
          <a:lstStyle/>
          <a:p>
            <a:r>
              <a:rPr lang="fr-FR" dirty="0"/>
              <a:t>Plan de coffrage</a:t>
            </a:r>
          </a:p>
        </p:txBody>
      </p:sp>
      <p:sp>
        <p:nvSpPr>
          <p:cNvPr id="3" name="Espace réservé du contenu 2">
            <a:extLst>
              <a:ext uri="{FF2B5EF4-FFF2-40B4-BE49-F238E27FC236}">
                <a16:creationId xmlns:a16="http://schemas.microsoft.com/office/drawing/2014/main" id="{3A22F20C-B881-403C-B88E-9FC67D9BE487}"/>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47C3B83-519B-4E23-827E-6E8CD74F25A1}"/>
              </a:ext>
            </a:extLst>
          </p:cNvPr>
          <p:cNvSpPr>
            <a:spLocks noGrp="1"/>
          </p:cNvSpPr>
          <p:nvPr>
            <p:ph type="sldNum" sz="quarter" idx="12"/>
          </p:nvPr>
        </p:nvSpPr>
        <p:spPr/>
        <p:txBody>
          <a:bodyPr/>
          <a:lstStyle/>
          <a:p>
            <a:fld id="{971F7943-9BEC-4835-85B1-E592839FE984}" type="slidenum">
              <a:rPr lang="fr-FR" smtClean="0"/>
              <a:t>15</a:t>
            </a:fld>
            <a:endParaRPr lang="fr-FR"/>
          </a:p>
        </p:txBody>
      </p:sp>
      <p:pic>
        <p:nvPicPr>
          <p:cNvPr id="5" name="Image 4">
            <a:extLst>
              <a:ext uri="{FF2B5EF4-FFF2-40B4-BE49-F238E27FC236}">
                <a16:creationId xmlns:a16="http://schemas.microsoft.com/office/drawing/2014/main" id="{039747FA-2CA3-4274-8F4A-0BA79A645D50}"/>
              </a:ext>
            </a:extLst>
          </p:cNvPr>
          <p:cNvPicPr>
            <a:picLocks noChangeAspect="1"/>
          </p:cNvPicPr>
          <p:nvPr/>
        </p:nvPicPr>
        <p:blipFill rotWithShape="1">
          <a:blip r:embed="rId2"/>
          <a:srcRect l="2164"/>
          <a:stretch/>
        </p:blipFill>
        <p:spPr>
          <a:xfrm>
            <a:off x="2202247" y="1728153"/>
            <a:ext cx="8866781" cy="4460025"/>
          </a:xfrm>
          <a:prstGeom prst="rect">
            <a:avLst/>
          </a:prstGeom>
        </p:spPr>
      </p:pic>
      <p:pic>
        <p:nvPicPr>
          <p:cNvPr id="6" name="Image 5">
            <a:extLst>
              <a:ext uri="{FF2B5EF4-FFF2-40B4-BE49-F238E27FC236}">
                <a16:creationId xmlns:a16="http://schemas.microsoft.com/office/drawing/2014/main" id="{3EA2D7D9-E321-4DF1-8200-8C3BBDCD8FE1}"/>
              </a:ext>
            </a:extLst>
          </p:cNvPr>
          <p:cNvPicPr>
            <a:picLocks noChangeAspect="1"/>
          </p:cNvPicPr>
          <p:nvPr/>
        </p:nvPicPr>
        <p:blipFill>
          <a:blip r:embed="rId3"/>
          <a:stretch>
            <a:fillRect/>
          </a:stretch>
        </p:blipFill>
        <p:spPr>
          <a:xfrm>
            <a:off x="2944699" y="1707393"/>
            <a:ext cx="7381875" cy="4324350"/>
          </a:xfrm>
          <a:prstGeom prst="rect">
            <a:avLst/>
          </a:prstGeom>
        </p:spPr>
      </p:pic>
      <p:pic>
        <p:nvPicPr>
          <p:cNvPr id="7" name="Image 6">
            <a:extLst>
              <a:ext uri="{FF2B5EF4-FFF2-40B4-BE49-F238E27FC236}">
                <a16:creationId xmlns:a16="http://schemas.microsoft.com/office/drawing/2014/main" id="{675D7867-2758-4EAC-A4E3-05633DC2CE2A}"/>
              </a:ext>
            </a:extLst>
          </p:cNvPr>
          <p:cNvPicPr>
            <a:picLocks noChangeAspect="1"/>
          </p:cNvPicPr>
          <p:nvPr/>
        </p:nvPicPr>
        <p:blipFill>
          <a:blip r:embed="rId4"/>
          <a:stretch>
            <a:fillRect/>
          </a:stretch>
        </p:blipFill>
        <p:spPr>
          <a:xfrm>
            <a:off x="2183054" y="1661657"/>
            <a:ext cx="8905163" cy="4534162"/>
          </a:xfrm>
          <a:prstGeom prst="rect">
            <a:avLst/>
          </a:prstGeom>
        </p:spPr>
      </p:pic>
      <p:pic>
        <p:nvPicPr>
          <p:cNvPr id="8" name="Image 7">
            <a:extLst>
              <a:ext uri="{FF2B5EF4-FFF2-40B4-BE49-F238E27FC236}">
                <a16:creationId xmlns:a16="http://schemas.microsoft.com/office/drawing/2014/main" id="{8105E5C2-55EE-45CB-A60D-F0195BD5B11C}"/>
              </a:ext>
            </a:extLst>
          </p:cNvPr>
          <p:cNvPicPr>
            <a:picLocks noChangeAspect="1"/>
          </p:cNvPicPr>
          <p:nvPr/>
        </p:nvPicPr>
        <p:blipFill>
          <a:blip r:embed="rId5"/>
          <a:stretch>
            <a:fillRect/>
          </a:stretch>
        </p:blipFill>
        <p:spPr>
          <a:xfrm>
            <a:off x="2168449" y="1801091"/>
            <a:ext cx="8919768" cy="4371109"/>
          </a:xfrm>
          <a:prstGeom prst="rect">
            <a:avLst/>
          </a:prstGeom>
        </p:spPr>
      </p:pic>
    </p:spTree>
    <p:extLst>
      <p:ext uri="{BB962C8B-B14F-4D97-AF65-F5344CB8AC3E}">
        <p14:creationId xmlns:p14="http://schemas.microsoft.com/office/powerpoint/2010/main" val="177599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9" name="Freeform: Shape 18">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6" name="Titre 5">
            <a:extLst>
              <a:ext uri="{FF2B5EF4-FFF2-40B4-BE49-F238E27FC236}">
                <a16:creationId xmlns:a16="http://schemas.microsoft.com/office/drawing/2014/main" id="{3AC81945-4DDA-4602-B9E5-E3DBE7594410}"/>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lang="en-US" sz="6100" cap="all" dirty="0" err="1"/>
              <a:t>Caractéristiques</a:t>
            </a:r>
            <a:r>
              <a:rPr lang="en-US" sz="6100" cap="all" dirty="0"/>
              <a:t> des </a:t>
            </a:r>
            <a:r>
              <a:rPr lang="en-US" sz="6100" cap="all" dirty="0" err="1"/>
              <a:t>matériaux</a:t>
            </a:r>
            <a:r>
              <a:rPr lang="en-US" sz="6100" cap="all" dirty="0"/>
              <a:t>, </a:t>
            </a:r>
            <a:r>
              <a:rPr lang="en-US" sz="6100" cap="all" dirty="0" err="1"/>
              <a:t>hypothèses</a:t>
            </a:r>
            <a:r>
              <a:rPr lang="en-US" sz="6100" cap="all" dirty="0"/>
              <a:t> du </a:t>
            </a:r>
            <a:r>
              <a:rPr lang="en-US" sz="6100" cap="all" dirty="0" err="1"/>
              <a:t>calcul</a:t>
            </a:r>
            <a:r>
              <a:rPr lang="en-US" sz="6100" cap="all" dirty="0"/>
              <a:t> et </a:t>
            </a:r>
            <a:r>
              <a:rPr lang="en-US" sz="6100" cap="all" dirty="0" err="1"/>
              <a:t>évaluation</a:t>
            </a:r>
            <a:r>
              <a:rPr lang="en-US" sz="6100" cap="all" dirty="0"/>
              <a:t> des charges</a:t>
            </a:r>
          </a:p>
        </p:txBody>
      </p:sp>
      <p:sp>
        <p:nvSpPr>
          <p:cNvPr id="21" name="Rectangle 20">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5" name="Espace réservé du numéro de diapositive 4">
            <a:extLst>
              <a:ext uri="{FF2B5EF4-FFF2-40B4-BE49-F238E27FC236}">
                <a16:creationId xmlns:a16="http://schemas.microsoft.com/office/drawing/2014/main" id="{6C0156A5-6ABD-4E24-B395-261EB841B780}"/>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971F7943-9BEC-4835-85B1-E592839FE984}" type="slidenum">
              <a:rPr lang="en-US" kern="1200" baseline="0">
                <a:solidFill>
                  <a:schemeClr val="bg1"/>
                </a:solidFill>
                <a:latin typeface="+mn-lt"/>
                <a:ea typeface="+mn-ea"/>
                <a:cs typeface="+mn-cs"/>
              </a:rPr>
              <a:pPr>
                <a:spcAft>
                  <a:spcPts val="600"/>
                </a:spcAft>
              </a:pPr>
              <a:t>16</a:t>
            </a:fld>
            <a:endParaRPr lang="en-US" kern="1200" baseline="0">
              <a:solidFill>
                <a:schemeClr val="bg1"/>
              </a:solidFill>
              <a:latin typeface="+mn-lt"/>
              <a:ea typeface="+mn-ea"/>
              <a:cs typeface="+mn-cs"/>
            </a:endParaRPr>
          </a:p>
        </p:txBody>
      </p:sp>
    </p:spTree>
    <p:extLst>
      <p:ext uri="{BB962C8B-B14F-4D97-AF65-F5344CB8AC3E}">
        <p14:creationId xmlns:p14="http://schemas.microsoft.com/office/powerpoint/2010/main" val="797534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CC667-8865-4764-9932-591621ED42D1}"/>
              </a:ext>
            </a:extLst>
          </p:cNvPr>
          <p:cNvSpPr>
            <a:spLocks noGrp="1"/>
          </p:cNvSpPr>
          <p:nvPr>
            <p:ph type="title"/>
          </p:nvPr>
        </p:nvSpPr>
        <p:spPr/>
        <p:txBody>
          <a:bodyPr/>
          <a:lstStyle/>
          <a:p>
            <a:r>
              <a:rPr lang="fr-FR" dirty="0"/>
              <a:t>Caractéristiques des matériaux</a:t>
            </a:r>
          </a:p>
        </p:txBody>
      </p:sp>
      <p:sp>
        <p:nvSpPr>
          <p:cNvPr id="3" name="Espace réservé du contenu 2">
            <a:extLst>
              <a:ext uri="{FF2B5EF4-FFF2-40B4-BE49-F238E27FC236}">
                <a16:creationId xmlns:a16="http://schemas.microsoft.com/office/drawing/2014/main" id="{937B6BA9-90DD-4C1D-82CC-5DCB0E91A097}"/>
              </a:ext>
            </a:extLst>
          </p:cNvPr>
          <p:cNvSpPr>
            <a:spLocks noGrp="1"/>
          </p:cNvSpPr>
          <p:nvPr>
            <p:ph idx="1"/>
          </p:nvPr>
        </p:nvSpPr>
        <p:spPr>
          <a:xfrm>
            <a:off x="1467828" y="1784927"/>
            <a:ext cx="9601200" cy="4387273"/>
          </a:xfrm>
        </p:spPr>
        <p:txBody>
          <a:bodyPr>
            <a:normAutofit lnSpcReduction="10000"/>
          </a:bodyPr>
          <a:lstStyle/>
          <a:p>
            <a:r>
              <a:rPr lang="fr-FR" b="1" u="sng" dirty="0"/>
              <a:t>Béton:</a:t>
            </a:r>
            <a:r>
              <a:rPr lang="fr-FR" dirty="0"/>
              <a:t> </a:t>
            </a:r>
          </a:p>
          <a:p>
            <a:pPr lvl="1"/>
            <a:r>
              <a:rPr lang="fr-FR" dirty="0"/>
              <a:t>Dosage en ciment : 350Kg/m</a:t>
            </a:r>
          </a:p>
          <a:p>
            <a:pPr lvl="1"/>
            <a:r>
              <a:rPr lang="fr-FR" dirty="0"/>
              <a:t>f</a:t>
            </a:r>
            <a:r>
              <a:rPr lang="fr-FR" sz="1000" dirty="0"/>
              <a:t>c28</a:t>
            </a:r>
            <a:r>
              <a:rPr lang="fr-FR" dirty="0"/>
              <a:t> = 22MPa</a:t>
            </a:r>
          </a:p>
          <a:p>
            <a:pPr lvl="1"/>
            <a:r>
              <a:rPr lang="fr-FR" dirty="0"/>
              <a:t>Fissuration Peu Préjudiciable</a:t>
            </a:r>
          </a:p>
          <a:p>
            <a:r>
              <a:rPr lang="fr-FR" b="1" u="sng" dirty="0"/>
              <a:t>Béton pour les semelles: </a:t>
            </a:r>
          </a:p>
          <a:p>
            <a:pPr lvl="1"/>
            <a:r>
              <a:rPr lang="fr-FR" dirty="0"/>
              <a:t>Dosage en ciment : 400Kg/m</a:t>
            </a:r>
          </a:p>
          <a:p>
            <a:pPr lvl="1"/>
            <a:r>
              <a:rPr lang="fr-FR" dirty="0"/>
              <a:t>f</a:t>
            </a:r>
            <a:r>
              <a:rPr lang="fr-FR" sz="1000" dirty="0"/>
              <a:t>c28</a:t>
            </a:r>
            <a:r>
              <a:rPr lang="fr-FR" dirty="0"/>
              <a:t> = 25MPa</a:t>
            </a:r>
          </a:p>
          <a:p>
            <a:pPr lvl="1"/>
            <a:r>
              <a:rPr lang="fr-FR" dirty="0"/>
              <a:t>Fissuration  Préjudiciable</a:t>
            </a:r>
          </a:p>
          <a:p>
            <a:r>
              <a:rPr lang="fr-FR" b="1" u="sng" dirty="0"/>
              <a:t>Aciers longitudinaux </a:t>
            </a:r>
          </a:p>
          <a:p>
            <a:pPr lvl="1"/>
            <a:r>
              <a:rPr lang="fr-FR" dirty="0"/>
              <a:t> FeE400</a:t>
            </a:r>
          </a:p>
          <a:p>
            <a:r>
              <a:rPr lang="fr-FR" b="1" u="sng" dirty="0"/>
              <a:t>Aciers longitudinaux </a:t>
            </a:r>
          </a:p>
          <a:p>
            <a:pPr lvl="1"/>
            <a:r>
              <a:rPr lang="fr-FR" dirty="0"/>
              <a:t> FeE235</a:t>
            </a:r>
          </a:p>
        </p:txBody>
      </p:sp>
      <p:sp>
        <p:nvSpPr>
          <p:cNvPr id="4" name="Espace réservé du numéro de diapositive 3">
            <a:extLst>
              <a:ext uri="{FF2B5EF4-FFF2-40B4-BE49-F238E27FC236}">
                <a16:creationId xmlns:a16="http://schemas.microsoft.com/office/drawing/2014/main" id="{AA7748A0-AF8A-4A46-B6D1-168E0D4E4163}"/>
              </a:ext>
            </a:extLst>
          </p:cNvPr>
          <p:cNvSpPr>
            <a:spLocks noGrp="1"/>
          </p:cNvSpPr>
          <p:nvPr>
            <p:ph type="sldNum" sz="quarter" idx="12"/>
          </p:nvPr>
        </p:nvSpPr>
        <p:spPr/>
        <p:txBody>
          <a:bodyPr/>
          <a:lstStyle/>
          <a:p>
            <a:fld id="{971F7943-9BEC-4835-85B1-E592839FE984}" type="slidenum">
              <a:rPr lang="fr-FR" smtClean="0"/>
              <a:t>17</a:t>
            </a:fld>
            <a:endParaRPr lang="fr-FR"/>
          </a:p>
        </p:txBody>
      </p:sp>
      <p:sp>
        <p:nvSpPr>
          <p:cNvPr id="5" name="ZoneTexte 4">
            <a:extLst>
              <a:ext uri="{FF2B5EF4-FFF2-40B4-BE49-F238E27FC236}">
                <a16:creationId xmlns:a16="http://schemas.microsoft.com/office/drawing/2014/main" id="{D57CB309-694D-46E7-B907-007811918095}"/>
              </a:ext>
            </a:extLst>
          </p:cNvPr>
          <p:cNvSpPr txBox="1"/>
          <p:nvPr/>
        </p:nvSpPr>
        <p:spPr>
          <a:xfrm>
            <a:off x="5551055" y="2040895"/>
            <a:ext cx="184727" cy="261610"/>
          </a:xfrm>
          <a:prstGeom prst="rect">
            <a:avLst/>
          </a:prstGeom>
          <a:noFill/>
        </p:spPr>
        <p:txBody>
          <a:bodyPr wrap="square" rtlCol="0">
            <a:spAutoFit/>
          </a:bodyPr>
          <a:lstStyle/>
          <a:p>
            <a:r>
              <a:rPr lang="fr-FR" sz="1050" dirty="0"/>
              <a:t>3</a:t>
            </a:r>
          </a:p>
        </p:txBody>
      </p:sp>
      <p:sp>
        <p:nvSpPr>
          <p:cNvPr id="6" name="ZoneTexte 5">
            <a:extLst>
              <a:ext uri="{FF2B5EF4-FFF2-40B4-BE49-F238E27FC236}">
                <a16:creationId xmlns:a16="http://schemas.microsoft.com/office/drawing/2014/main" id="{0F5C79B6-4F0D-4141-B4E5-613E7A61B6DE}"/>
              </a:ext>
            </a:extLst>
          </p:cNvPr>
          <p:cNvSpPr txBox="1"/>
          <p:nvPr/>
        </p:nvSpPr>
        <p:spPr>
          <a:xfrm>
            <a:off x="5551056" y="3497826"/>
            <a:ext cx="184727" cy="261610"/>
          </a:xfrm>
          <a:prstGeom prst="rect">
            <a:avLst/>
          </a:prstGeom>
          <a:noFill/>
        </p:spPr>
        <p:txBody>
          <a:bodyPr wrap="square" rtlCol="0">
            <a:spAutoFit/>
          </a:bodyPr>
          <a:lstStyle/>
          <a:p>
            <a:r>
              <a:rPr lang="fr-FR" sz="1050" dirty="0"/>
              <a:t>3</a:t>
            </a:r>
          </a:p>
        </p:txBody>
      </p:sp>
    </p:spTree>
    <p:extLst>
      <p:ext uri="{BB962C8B-B14F-4D97-AF65-F5344CB8AC3E}">
        <p14:creationId xmlns:p14="http://schemas.microsoft.com/office/powerpoint/2010/main" val="1637509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4B2F1-C651-450A-9B1C-5109C4093BBC}"/>
              </a:ext>
            </a:extLst>
          </p:cNvPr>
          <p:cNvSpPr>
            <a:spLocks noGrp="1"/>
          </p:cNvSpPr>
          <p:nvPr>
            <p:ph type="title"/>
          </p:nvPr>
        </p:nvSpPr>
        <p:spPr/>
        <p:txBody>
          <a:bodyPr/>
          <a:lstStyle/>
          <a:p>
            <a:r>
              <a:rPr lang="fr-FR" dirty="0"/>
              <a:t>Hypothèses de calcul</a:t>
            </a:r>
          </a:p>
        </p:txBody>
      </p:sp>
      <p:sp>
        <p:nvSpPr>
          <p:cNvPr id="3" name="Espace réservé du contenu 2">
            <a:extLst>
              <a:ext uri="{FF2B5EF4-FFF2-40B4-BE49-F238E27FC236}">
                <a16:creationId xmlns:a16="http://schemas.microsoft.com/office/drawing/2014/main" id="{E40C78E2-877F-4DCC-9715-A4F70136EE7F}"/>
              </a:ext>
            </a:extLst>
          </p:cNvPr>
          <p:cNvSpPr>
            <a:spLocks noGrp="1"/>
          </p:cNvSpPr>
          <p:nvPr>
            <p:ph idx="1"/>
          </p:nvPr>
        </p:nvSpPr>
        <p:spPr>
          <a:xfrm>
            <a:off x="1371599" y="1990436"/>
            <a:ext cx="9942945" cy="3581400"/>
          </a:xfrm>
        </p:spPr>
        <p:txBody>
          <a:bodyPr>
            <a:normAutofit fontScale="92500"/>
          </a:bodyPr>
          <a:lstStyle/>
          <a:p>
            <a:pPr>
              <a:lnSpc>
                <a:spcPct val="150000"/>
              </a:lnSpc>
            </a:pPr>
            <a:r>
              <a:rPr lang="fr-FR" dirty="0"/>
              <a:t>Pour le dimensionnement et le ferraillage des éléments de la structure : </a:t>
            </a:r>
          </a:p>
          <a:p>
            <a:pPr lvl="1">
              <a:lnSpc>
                <a:spcPct val="150000"/>
              </a:lnSpc>
            </a:pPr>
            <a:r>
              <a:rPr lang="fr-FR" dirty="0"/>
              <a:t>L’enrobage des armatures sera égal à 2,5cm.</a:t>
            </a:r>
          </a:p>
          <a:p>
            <a:pPr lvl="1">
              <a:lnSpc>
                <a:spcPct val="150000"/>
              </a:lnSpc>
            </a:pPr>
            <a:r>
              <a:rPr lang="fr-FR" dirty="0"/>
              <a:t>La fissuration sera considérée comme peu préjudiciable et sans reprise de bétonnage.</a:t>
            </a:r>
          </a:p>
          <a:p>
            <a:pPr>
              <a:lnSpc>
                <a:spcPct val="150000"/>
              </a:lnSpc>
            </a:pPr>
            <a:r>
              <a:rPr lang="fr-FR" dirty="0"/>
              <a:t>Les coefficients de pondération des charges : </a:t>
            </a:r>
          </a:p>
          <a:p>
            <a:pPr lvl="1">
              <a:lnSpc>
                <a:spcPct val="150000"/>
              </a:lnSpc>
            </a:pPr>
            <a:r>
              <a:rPr lang="fr-FR" dirty="0"/>
              <a:t>A ELU: </a:t>
            </a:r>
          </a:p>
          <a:p>
            <a:pPr lvl="1">
              <a:lnSpc>
                <a:spcPct val="150000"/>
              </a:lnSpc>
            </a:pPr>
            <a:r>
              <a:rPr lang="fr-FR" dirty="0"/>
              <a:t>A ELS: </a:t>
            </a:r>
          </a:p>
          <a:p>
            <a:pPr lvl="1"/>
            <a:endParaRPr lang="fr-FR" dirty="0"/>
          </a:p>
        </p:txBody>
      </p:sp>
      <p:sp>
        <p:nvSpPr>
          <p:cNvPr id="4" name="Espace réservé du numéro de diapositive 3">
            <a:extLst>
              <a:ext uri="{FF2B5EF4-FFF2-40B4-BE49-F238E27FC236}">
                <a16:creationId xmlns:a16="http://schemas.microsoft.com/office/drawing/2014/main" id="{4063BFDE-DF56-4B32-A47B-CBD2DE9A7567}"/>
              </a:ext>
            </a:extLst>
          </p:cNvPr>
          <p:cNvSpPr>
            <a:spLocks noGrp="1"/>
          </p:cNvSpPr>
          <p:nvPr>
            <p:ph type="sldNum" sz="quarter" idx="12"/>
          </p:nvPr>
        </p:nvSpPr>
        <p:spPr/>
        <p:txBody>
          <a:bodyPr/>
          <a:lstStyle/>
          <a:p>
            <a:fld id="{971F7943-9BEC-4835-85B1-E592839FE984}" type="slidenum">
              <a:rPr lang="fr-FR" smtClean="0"/>
              <a:t>18</a:t>
            </a:fld>
            <a:endParaRPr lang="fr-FR"/>
          </a:p>
        </p:txBody>
      </p:sp>
      <p:pic>
        <p:nvPicPr>
          <p:cNvPr id="6" name="Image 5">
            <a:extLst>
              <a:ext uri="{FF2B5EF4-FFF2-40B4-BE49-F238E27FC236}">
                <a16:creationId xmlns:a16="http://schemas.microsoft.com/office/drawing/2014/main" id="{2692AAC6-1227-4B3C-8AAA-19AA1631217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98379" y="4092350"/>
            <a:ext cx="2897621" cy="667127"/>
          </a:xfrm>
          <a:prstGeom prst="rect">
            <a:avLst/>
          </a:prstGeom>
        </p:spPr>
      </p:pic>
      <p:pic>
        <p:nvPicPr>
          <p:cNvPr id="7" name="Image 6">
            <a:extLst>
              <a:ext uri="{FF2B5EF4-FFF2-40B4-BE49-F238E27FC236}">
                <a16:creationId xmlns:a16="http://schemas.microsoft.com/office/drawing/2014/main" id="{1C4EB6C2-E269-47B3-B0A7-C51C0D87C2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195785" y="4729264"/>
            <a:ext cx="2564082" cy="429775"/>
          </a:xfrm>
          <a:prstGeom prst="rect">
            <a:avLst/>
          </a:prstGeom>
        </p:spPr>
      </p:pic>
    </p:spTree>
    <p:extLst>
      <p:ext uri="{BB962C8B-B14F-4D97-AF65-F5344CB8AC3E}">
        <p14:creationId xmlns:p14="http://schemas.microsoft.com/office/powerpoint/2010/main" val="1207785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D0ECBE-DEEE-43AA-97C0-A23495C6258B}"/>
              </a:ext>
            </a:extLst>
          </p:cNvPr>
          <p:cNvSpPr>
            <a:spLocks noGrp="1"/>
          </p:cNvSpPr>
          <p:nvPr>
            <p:ph type="title"/>
          </p:nvPr>
        </p:nvSpPr>
        <p:spPr/>
        <p:txBody>
          <a:bodyPr/>
          <a:lstStyle/>
          <a:p>
            <a:r>
              <a:rPr lang="fr-FR" dirty="0"/>
              <a:t>Évaluation des charges</a:t>
            </a:r>
          </a:p>
        </p:txBody>
      </p:sp>
      <p:sp>
        <p:nvSpPr>
          <p:cNvPr id="3" name="Espace réservé du contenu 2">
            <a:extLst>
              <a:ext uri="{FF2B5EF4-FFF2-40B4-BE49-F238E27FC236}">
                <a16:creationId xmlns:a16="http://schemas.microsoft.com/office/drawing/2014/main" id="{6E6E5245-89E6-4D08-BEE8-4A21AB28B9EB}"/>
              </a:ext>
            </a:extLst>
          </p:cNvPr>
          <p:cNvSpPr>
            <a:spLocks noGrp="1"/>
          </p:cNvSpPr>
          <p:nvPr>
            <p:ph idx="1"/>
          </p:nvPr>
        </p:nvSpPr>
        <p:spPr>
          <a:xfrm>
            <a:off x="1371600" y="2433782"/>
            <a:ext cx="9601200" cy="3581400"/>
          </a:xfrm>
        </p:spPr>
        <p:txBody>
          <a:bodyPr/>
          <a:lstStyle/>
          <a:p>
            <a:pPr>
              <a:lnSpc>
                <a:spcPct val="200000"/>
              </a:lnSpc>
            </a:pPr>
            <a:r>
              <a:rPr lang="fr-FR" dirty="0"/>
              <a:t>Charges permanentes sur les dalles: 300</a:t>
            </a:r>
            <a:r>
              <a:rPr lang="fr-FR" i="1" dirty="0"/>
              <a:t>daN/m</a:t>
            </a:r>
            <a:endParaRPr lang="fr-FR" dirty="0"/>
          </a:p>
          <a:p>
            <a:pPr>
              <a:lnSpc>
                <a:spcPct val="200000"/>
              </a:lnSpc>
            </a:pPr>
            <a:r>
              <a:rPr lang="fr-FR" dirty="0"/>
              <a:t>Charges permanentes sur quelques poutres venant des murs: 1</a:t>
            </a:r>
            <a:r>
              <a:rPr lang="fr-FR" i="1" dirty="0"/>
              <a:t>T/m</a:t>
            </a:r>
            <a:r>
              <a:rPr lang="fr-FR" dirty="0"/>
              <a:t> </a:t>
            </a:r>
          </a:p>
          <a:p>
            <a:pPr>
              <a:lnSpc>
                <a:spcPct val="200000"/>
              </a:lnSpc>
            </a:pPr>
            <a:r>
              <a:rPr lang="fr-FR" dirty="0"/>
              <a:t>Charges d’exploitation sur les dalles: 150</a:t>
            </a:r>
            <a:r>
              <a:rPr lang="fr-FR" i="1" dirty="0"/>
              <a:t>daN/m</a:t>
            </a:r>
            <a:br>
              <a:rPr lang="fr-FR" dirty="0"/>
            </a:br>
            <a:br>
              <a:rPr lang="fr-FR" dirty="0"/>
            </a:br>
            <a:endParaRPr lang="fr-FR" dirty="0"/>
          </a:p>
        </p:txBody>
      </p:sp>
      <p:sp>
        <p:nvSpPr>
          <p:cNvPr id="4" name="Espace réservé du numéro de diapositive 3">
            <a:extLst>
              <a:ext uri="{FF2B5EF4-FFF2-40B4-BE49-F238E27FC236}">
                <a16:creationId xmlns:a16="http://schemas.microsoft.com/office/drawing/2014/main" id="{9508FF9F-E2A8-4BBB-A429-0381DD224316}"/>
              </a:ext>
            </a:extLst>
          </p:cNvPr>
          <p:cNvSpPr>
            <a:spLocks noGrp="1"/>
          </p:cNvSpPr>
          <p:nvPr>
            <p:ph type="sldNum" sz="quarter" idx="12"/>
          </p:nvPr>
        </p:nvSpPr>
        <p:spPr/>
        <p:txBody>
          <a:bodyPr/>
          <a:lstStyle/>
          <a:p>
            <a:fld id="{971F7943-9BEC-4835-85B1-E592839FE984}" type="slidenum">
              <a:rPr lang="fr-FR" smtClean="0"/>
              <a:t>19</a:t>
            </a:fld>
            <a:endParaRPr lang="fr-FR"/>
          </a:p>
        </p:txBody>
      </p:sp>
      <p:sp>
        <p:nvSpPr>
          <p:cNvPr id="5" name="ZoneTexte 4">
            <a:extLst>
              <a:ext uri="{FF2B5EF4-FFF2-40B4-BE49-F238E27FC236}">
                <a16:creationId xmlns:a16="http://schemas.microsoft.com/office/drawing/2014/main" id="{B689886B-DCBC-44D8-9E1F-83689E1260D4}"/>
              </a:ext>
            </a:extLst>
          </p:cNvPr>
          <p:cNvSpPr txBox="1"/>
          <p:nvPr/>
        </p:nvSpPr>
        <p:spPr>
          <a:xfrm>
            <a:off x="6918037" y="2622786"/>
            <a:ext cx="184727" cy="253916"/>
          </a:xfrm>
          <a:prstGeom prst="rect">
            <a:avLst/>
          </a:prstGeom>
          <a:noFill/>
        </p:spPr>
        <p:txBody>
          <a:bodyPr wrap="square" rtlCol="0">
            <a:spAutoFit/>
          </a:bodyPr>
          <a:lstStyle/>
          <a:p>
            <a:r>
              <a:rPr lang="fr-FR" sz="1050" dirty="0"/>
              <a:t>2</a:t>
            </a:r>
          </a:p>
        </p:txBody>
      </p:sp>
      <p:sp>
        <p:nvSpPr>
          <p:cNvPr id="6" name="ZoneTexte 5">
            <a:extLst>
              <a:ext uri="{FF2B5EF4-FFF2-40B4-BE49-F238E27FC236}">
                <a16:creationId xmlns:a16="http://schemas.microsoft.com/office/drawing/2014/main" id="{A2981448-C70C-41EE-8100-83D2C0E92F56}"/>
              </a:ext>
            </a:extLst>
          </p:cNvPr>
          <p:cNvSpPr txBox="1"/>
          <p:nvPr/>
        </p:nvSpPr>
        <p:spPr>
          <a:xfrm>
            <a:off x="7195129" y="4149093"/>
            <a:ext cx="184727" cy="261610"/>
          </a:xfrm>
          <a:prstGeom prst="rect">
            <a:avLst/>
          </a:prstGeom>
          <a:noFill/>
        </p:spPr>
        <p:txBody>
          <a:bodyPr wrap="square" rtlCol="0">
            <a:spAutoFit/>
          </a:bodyPr>
          <a:lstStyle/>
          <a:p>
            <a:r>
              <a:rPr lang="fr-FR" sz="1050" dirty="0"/>
              <a:t>2</a:t>
            </a:r>
          </a:p>
        </p:txBody>
      </p:sp>
    </p:spTree>
    <p:extLst>
      <p:ext uri="{BB962C8B-B14F-4D97-AF65-F5344CB8AC3E}">
        <p14:creationId xmlns:p14="http://schemas.microsoft.com/office/powerpoint/2010/main" val="2408285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B152840-900A-496F-B9A7-B5DB48D0475D}"/>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700FC470-3995-420A-B37C-12A3C51454FE}"/>
              </a:ext>
            </a:extLst>
          </p:cNvPr>
          <p:cNvSpPr>
            <a:spLocks noGrp="1"/>
          </p:cNvSpPr>
          <p:nvPr>
            <p:ph idx="1"/>
          </p:nvPr>
        </p:nvSpPr>
        <p:spPr>
          <a:xfrm>
            <a:off x="5724752" y="1080077"/>
            <a:ext cx="6273285" cy="4697846"/>
          </a:xfrm>
        </p:spPr>
        <p:txBody>
          <a:bodyPr>
            <a:normAutofit/>
          </a:bodyPr>
          <a:lstStyle/>
          <a:p>
            <a:pPr marL="360363" indent="-360363">
              <a:lnSpc>
                <a:spcPct val="150000"/>
              </a:lnSpc>
              <a:buFont typeface="+mj-lt"/>
              <a:buAutoNum type="romanUcPeriod"/>
            </a:pPr>
            <a:r>
              <a:rPr lang="fr-FR" dirty="0"/>
              <a:t>Introduction</a:t>
            </a:r>
          </a:p>
          <a:p>
            <a:pPr marL="360363" indent="-360363">
              <a:lnSpc>
                <a:spcPct val="150000"/>
              </a:lnSpc>
              <a:buFont typeface="+mj-lt"/>
              <a:buAutoNum type="romanUcPeriod"/>
            </a:pPr>
            <a:r>
              <a:rPr lang="fr-FR" dirty="0"/>
              <a:t>Présentation de l’organisme d’accueil</a:t>
            </a:r>
          </a:p>
          <a:p>
            <a:pPr marL="360363" indent="-360363">
              <a:lnSpc>
                <a:spcPct val="150000"/>
              </a:lnSpc>
              <a:buFont typeface="+mj-lt"/>
              <a:buAutoNum type="romanUcPeriod"/>
            </a:pPr>
            <a:r>
              <a:rPr lang="fr-FR" dirty="0"/>
              <a:t>Présentation du Projet</a:t>
            </a:r>
          </a:p>
          <a:p>
            <a:pPr marL="360363" indent="-360363">
              <a:lnSpc>
                <a:spcPct val="150000"/>
              </a:lnSpc>
              <a:buFont typeface="+mj-lt"/>
              <a:buAutoNum type="romanUcPeriod"/>
            </a:pPr>
            <a:r>
              <a:rPr lang="fr-FR" dirty="0"/>
              <a:t>Conception et prédimensionnement de la structure</a:t>
            </a:r>
          </a:p>
          <a:p>
            <a:pPr marL="360363" indent="-360363" algn="just">
              <a:lnSpc>
                <a:spcPct val="150000"/>
              </a:lnSpc>
              <a:buFont typeface="+mj-lt"/>
              <a:buAutoNum type="romanUcPeriod"/>
            </a:pPr>
            <a:r>
              <a:rPr lang="fr-FR" dirty="0"/>
              <a:t>Caractéristiques des matériaux, hypothèses du calcul et évaluation des charges</a:t>
            </a:r>
          </a:p>
          <a:p>
            <a:pPr marL="360363" indent="-360363">
              <a:lnSpc>
                <a:spcPct val="150000"/>
              </a:lnSpc>
              <a:buFont typeface="+mj-lt"/>
              <a:buAutoNum type="romanUcPeriod"/>
            </a:pPr>
            <a:r>
              <a:rPr lang="fr-FR" dirty="0"/>
              <a:t>Modélisation de la structure par le logiciel « Arche »</a:t>
            </a:r>
          </a:p>
          <a:p>
            <a:pPr marL="360363" indent="-360363">
              <a:lnSpc>
                <a:spcPct val="150000"/>
              </a:lnSpc>
              <a:buFont typeface="+mj-lt"/>
              <a:buAutoNum type="romanUcPeriod"/>
            </a:pPr>
            <a:r>
              <a:rPr lang="fr-FR" dirty="0"/>
              <a:t>Conclusion </a:t>
            </a:r>
          </a:p>
        </p:txBody>
      </p:sp>
      <p:sp>
        <p:nvSpPr>
          <p:cNvPr id="6" name="Espace réservé du texte 5">
            <a:extLst>
              <a:ext uri="{FF2B5EF4-FFF2-40B4-BE49-F238E27FC236}">
                <a16:creationId xmlns:a16="http://schemas.microsoft.com/office/drawing/2014/main" id="{5060E761-62B6-4A33-9F68-E9135B1146DD}"/>
              </a:ext>
            </a:extLst>
          </p:cNvPr>
          <p:cNvSpPr>
            <a:spLocks noGrp="1"/>
          </p:cNvSpPr>
          <p:nvPr>
            <p:ph type="body" sz="half" idx="2"/>
          </p:nvPr>
        </p:nvSpPr>
        <p:spPr/>
        <p:txBody>
          <a:bodyPr/>
          <a:lstStyle/>
          <a:p>
            <a:endParaRPr lang="fr-FR"/>
          </a:p>
        </p:txBody>
      </p:sp>
      <p:sp>
        <p:nvSpPr>
          <p:cNvPr id="7" name="Espace réservé du numéro de diapositive 6">
            <a:extLst>
              <a:ext uri="{FF2B5EF4-FFF2-40B4-BE49-F238E27FC236}">
                <a16:creationId xmlns:a16="http://schemas.microsoft.com/office/drawing/2014/main" id="{510AEA39-447A-4005-A195-E5AA2801B0B6}"/>
              </a:ext>
            </a:extLst>
          </p:cNvPr>
          <p:cNvSpPr>
            <a:spLocks noGrp="1"/>
          </p:cNvSpPr>
          <p:nvPr>
            <p:ph type="sldNum" sz="quarter" idx="12"/>
          </p:nvPr>
        </p:nvSpPr>
        <p:spPr/>
        <p:txBody>
          <a:bodyPr/>
          <a:lstStyle/>
          <a:p>
            <a:fld id="{971F7943-9BEC-4835-85B1-E592839FE984}" type="slidenum">
              <a:rPr lang="fr-FR" smtClean="0"/>
              <a:t>2</a:t>
            </a:fld>
            <a:endParaRPr lang="fr-FR"/>
          </a:p>
        </p:txBody>
      </p:sp>
    </p:spTree>
    <p:extLst>
      <p:ext uri="{BB962C8B-B14F-4D97-AF65-F5344CB8AC3E}">
        <p14:creationId xmlns:p14="http://schemas.microsoft.com/office/powerpoint/2010/main" val="1390493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9" name="Freeform: Shape 18">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6" name="Titre 5">
            <a:extLst>
              <a:ext uri="{FF2B5EF4-FFF2-40B4-BE49-F238E27FC236}">
                <a16:creationId xmlns:a16="http://schemas.microsoft.com/office/drawing/2014/main" id="{3AC81945-4DDA-4602-B9E5-E3DBE7594410}"/>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lang="en-US" sz="7200" cap="all" dirty="0" err="1"/>
              <a:t>Modélisation</a:t>
            </a:r>
            <a:r>
              <a:rPr lang="en-US" sz="7200" cap="all" dirty="0"/>
              <a:t> de la structure par le </a:t>
            </a:r>
            <a:r>
              <a:rPr lang="en-US" sz="7200" cap="all" dirty="0" err="1"/>
              <a:t>logiciel</a:t>
            </a:r>
            <a:r>
              <a:rPr lang="en-US" sz="7200" cap="all" dirty="0"/>
              <a:t> « Arche »</a:t>
            </a:r>
          </a:p>
        </p:txBody>
      </p:sp>
      <p:sp>
        <p:nvSpPr>
          <p:cNvPr id="21" name="Rectangle 20">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5" name="Espace réservé du numéro de diapositive 4">
            <a:extLst>
              <a:ext uri="{FF2B5EF4-FFF2-40B4-BE49-F238E27FC236}">
                <a16:creationId xmlns:a16="http://schemas.microsoft.com/office/drawing/2014/main" id="{6C0156A5-6ABD-4E24-B395-261EB841B780}"/>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971F7943-9BEC-4835-85B1-E592839FE984}" type="slidenum">
              <a:rPr lang="en-US" kern="1200" baseline="0">
                <a:solidFill>
                  <a:schemeClr val="bg1"/>
                </a:solidFill>
                <a:latin typeface="+mn-lt"/>
                <a:ea typeface="+mn-ea"/>
                <a:cs typeface="+mn-cs"/>
              </a:rPr>
              <a:pPr>
                <a:spcAft>
                  <a:spcPts val="600"/>
                </a:spcAft>
              </a:pPr>
              <a:t>20</a:t>
            </a:fld>
            <a:endParaRPr lang="en-US" kern="1200" baseline="0">
              <a:solidFill>
                <a:schemeClr val="bg1"/>
              </a:solidFill>
              <a:latin typeface="+mn-lt"/>
              <a:ea typeface="+mn-ea"/>
              <a:cs typeface="+mn-cs"/>
            </a:endParaRPr>
          </a:p>
        </p:txBody>
      </p:sp>
    </p:spTree>
    <p:extLst>
      <p:ext uri="{BB962C8B-B14F-4D97-AF65-F5344CB8AC3E}">
        <p14:creationId xmlns:p14="http://schemas.microsoft.com/office/powerpoint/2010/main" val="3849870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39A25E-6F13-4436-A07A-6FC3A5088F4E}"/>
              </a:ext>
            </a:extLst>
          </p:cNvPr>
          <p:cNvSpPr>
            <a:spLocks noGrp="1"/>
          </p:cNvSpPr>
          <p:nvPr>
            <p:ph type="title"/>
          </p:nvPr>
        </p:nvSpPr>
        <p:spPr/>
        <p:txBody>
          <a:bodyPr/>
          <a:lstStyle/>
          <a:p>
            <a:r>
              <a:rPr lang="fr-FR" dirty="0"/>
              <a:t>Saisie des données sur Arche</a:t>
            </a:r>
          </a:p>
        </p:txBody>
      </p:sp>
      <p:sp>
        <p:nvSpPr>
          <p:cNvPr id="3" name="Espace réservé du contenu 2">
            <a:extLst>
              <a:ext uri="{FF2B5EF4-FFF2-40B4-BE49-F238E27FC236}">
                <a16:creationId xmlns:a16="http://schemas.microsoft.com/office/drawing/2014/main" id="{50AB6FB2-06D8-4FE6-8E5F-B8288F7F7E3E}"/>
              </a:ext>
            </a:extLst>
          </p:cNvPr>
          <p:cNvSpPr>
            <a:spLocks noGrp="1"/>
          </p:cNvSpPr>
          <p:nvPr>
            <p:ph idx="1"/>
          </p:nvPr>
        </p:nvSpPr>
        <p:spPr>
          <a:xfrm>
            <a:off x="1371600" y="1967345"/>
            <a:ext cx="9601200" cy="3900055"/>
          </a:xfrm>
        </p:spPr>
        <p:txBody>
          <a:bodyPr/>
          <a:lstStyle/>
          <a:p>
            <a:r>
              <a:rPr lang="fr-FR" dirty="0"/>
              <a:t>Traçage de la structure sur Arche</a:t>
            </a:r>
          </a:p>
        </p:txBody>
      </p:sp>
      <p:sp>
        <p:nvSpPr>
          <p:cNvPr id="4" name="Espace réservé du numéro de diapositive 3">
            <a:extLst>
              <a:ext uri="{FF2B5EF4-FFF2-40B4-BE49-F238E27FC236}">
                <a16:creationId xmlns:a16="http://schemas.microsoft.com/office/drawing/2014/main" id="{FBE55BAC-BFAE-4CF9-9DC0-9C297640D4F8}"/>
              </a:ext>
            </a:extLst>
          </p:cNvPr>
          <p:cNvSpPr>
            <a:spLocks noGrp="1"/>
          </p:cNvSpPr>
          <p:nvPr>
            <p:ph type="sldNum" sz="quarter" idx="12"/>
          </p:nvPr>
        </p:nvSpPr>
        <p:spPr/>
        <p:txBody>
          <a:bodyPr/>
          <a:lstStyle/>
          <a:p>
            <a:fld id="{971F7943-9BEC-4835-85B1-E592839FE984}" type="slidenum">
              <a:rPr lang="fr-FR" smtClean="0"/>
              <a:t>21</a:t>
            </a:fld>
            <a:endParaRPr lang="fr-FR"/>
          </a:p>
        </p:txBody>
      </p:sp>
      <p:pic>
        <p:nvPicPr>
          <p:cNvPr id="5" name="Image 4">
            <a:extLst>
              <a:ext uri="{FF2B5EF4-FFF2-40B4-BE49-F238E27FC236}">
                <a16:creationId xmlns:a16="http://schemas.microsoft.com/office/drawing/2014/main" id="{83B50430-5DCF-4ADA-AE57-1A7379A2DB79}"/>
              </a:ext>
            </a:extLst>
          </p:cNvPr>
          <p:cNvPicPr>
            <a:picLocks noChangeAspect="1"/>
          </p:cNvPicPr>
          <p:nvPr/>
        </p:nvPicPr>
        <p:blipFill rotWithShape="1">
          <a:blip r:embed="rId2">
            <a:clrChange>
              <a:clrFrom>
                <a:srgbClr val="FFFFFF"/>
              </a:clrFrom>
              <a:clrTo>
                <a:srgbClr val="FFFFFF">
                  <a:alpha val="0"/>
                </a:srgbClr>
              </a:clrTo>
            </a:clrChange>
          </a:blip>
          <a:srcRect l="46129" t="27384" r="42077" b="61864"/>
          <a:stretch/>
        </p:blipFill>
        <p:spPr>
          <a:xfrm>
            <a:off x="4420907" y="3067836"/>
            <a:ext cx="4020264" cy="2061705"/>
          </a:xfrm>
          <a:prstGeom prst="rect">
            <a:avLst/>
          </a:prstGeom>
        </p:spPr>
      </p:pic>
      <p:pic>
        <p:nvPicPr>
          <p:cNvPr id="7" name="Image 6">
            <a:extLst>
              <a:ext uri="{FF2B5EF4-FFF2-40B4-BE49-F238E27FC236}">
                <a16:creationId xmlns:a16="http://schemas.microsoft.com/office/drawing/2014/main" id="{33FB1504-04EE-4ADE-A5F1-1DC849BA2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802" y="2535411"/>
            <a:ext cx="7735080" cy="3554264"/>
          </a:xfrm>
          <a:prstGeom prst="rect">
            <a:avLst/>
          </a:prstGeom>
        </p:spPr>
      </p:pic>
    </p:spTree>
    <p:extLst>
      <p:ext uri="{BB962C8B-B14F-4D97-AF65-F5344CB8AC3E}">
        <p14:creationId xmlns:p14="http://schemas.microsoft.com/office/powerpoint/2010/main" val="13814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39A25E-6F13-4436-A07A-6FC3A5088F4E}"/>
              </a:ext>
            </a:extLst>
          </p:cNvPr>
          <p:cNvSpPr>
            <a:spLocks noGrp="1"/>
          </p:cNvSpPr>
          <p:nvPr>
            <p:ph type="title"/>
          </p:nvPr>
        </p:nvSpPr>
        <p:spPr/>
        <p:txBody>
          <a:bodyPr/>
          <a:lstStyle/>
          <a:p>
            <a:r>
              <a:rPr lang="fr-FR"/>
              <a:t>Saisie des données sur Arche</a:t>
            </a:r>
            <a:endParaRPr lang="fr-FR" dirty="0"/>
          </a:p>
        </p:txBody>
      </p:sp>
      <p:sp>
        <p:nvSpPr>
          <p:cNvPr id="3" name="Espace réservé du contenu 2">
            <a:extLst>
              <a:ext uri="{FF2B5EF4-FFF2-40B4-BE49-F238E27FC236}">
                <a16:creationId xmlns:a16="http://schemas.microsoft.com/office/drawing/2014/main" id="{50AB6FB2-06D8-4FE6-8E5F-B8288F7F7E3E}"/>
              </a:ext>
            </a:extLst>
          </p:cNvPr>
          <p:cNvSpPr>
            <a:spLocks noGrp="1"/>
          </p:cNvSpPr>
          <p:nvPr>
            <p:ph idx="1"/>
          </p:nvPr>
        </p:nvSpPr>
        <p:spPr>
          <a:xfrm>
            <a:off x="1371600" y="1967345"/>
            <a:ext cx="9601200" cy="3900055"/>
          </a:xfrm>
        </p:spPr>
        <p:txBody>
          <a:bodyPr/>
          <a:lstStyle/>
          <a:p>
            <a:r>
              <a:rPr lang="fr-FR" dirty="0"/>
              <a:t>Configuration des paramètres des éléments de structure</a:t>
            </a:r>
          </a:p>
        </p:txBody>
      </p:sp>
      <p:sp>
        <p:nvSpPr>
          <p:cNvPr id="4" name="Espace réservé du numéro de diapositive 3">
            <a:extLst>
              <a:ext uri="{FF2B5EF4-FFF2-40B4-BE49-F238E27FC236}">
                <a16:creationId xmlns:a16="http://schemas.microsoft.com/office/drawing/2014/main" id="{FBE55BAC-BFAE-4CF9-9DC0-9C297640D4F8}"/>
              </a:ext>
            </a:extLst>
          </p:cNvPr>
          <p:cNvSpPr>
            <a:spLocks noGrp="1"/>
          </p:cNvSpPr>
          <p:nvPr>
            <p:ph type="sldNum" sz="quarter" idx="12"/>
          </p:nvPr>
        </p:nvSpPr>
        <p:spPr/>
        <p:txBody>
          <a:bodyPr/>
          <a:lstStyle/>
          <a:p>
            <a:fld id="{971F7943-9BEC-4835-85B1-E592839FE984}" type="slidenum">
              <a:rPr lang="fr-FR" smtClean="0"/>
              <a:t>22</a:t>
            </a:fld>
            <a:endParaRPr lang="fr-FR"/>
          </a:p>
        </p:txBody>
      </p:sp>
      <p:pic>
        <p:nvPicPr>
          <p:cNvPr id="9" name="Image 8">
            <a:extLst>
              <a:ext uri="{FF2B5EF4-FFF2-40B4-BE49-F238E27FC236}">
                <a16:creationId xmlns:a16="http://schemas.microsoft.com/office/drawing/2014/main" id="{E6E68401-BA62-409C-AA96-891C55979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138" y="2757686"/>
            <a:ext cx="5974598" cy="3284505"/>
          </a:xfrm>
          <a:prstGeom prst="rect">
            <a:avLst/>
          </a:prstGeom>
        </p:spPr>
      </p:pic>
    </p:spTree>
    <p:extLst>
      <p:ext uri="{BB962C8B-B14F-4D97-AF65-F5344CB8AC3E}">
        <p14:creationId xmlns:p14="http://schemas.microsoft.com/office/powerpoint/2010/main" val="1497187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39A25E-6F13-4436-A07A-6FC3A5088F4E}"/>
              </a:ext>
            </a:extLst>
          </p:cNvPr>
          <p:cNvSpPr>
            <a:spLocks noGrp="1"/>
          </p:cNvSpPr>
          <p:nvPr>
            <p:ph type="title"/>
          </p:nvPr>
        </p:nvSpPr>
        <p:spPr/>
        <p:txBody>
          <a:bodyPr/>
          <a:lstStyle/>
          <a:p>
            <a:r>
              <a:rPr lang="fr-FR" dirty="0"/>
              <a:t>Saisie des données sur Arche</a:t>
            </a:r>
          </a:p>
        </p:txBody>
      </p:sp>
      <p:sp>
        <p:nvSpPr>
          <p:cNvPr id="3" name="Espace réservé du contenu 2">
            <a:extLst>
              <a:ext uri="{FF2B5EF4-FFF2-40B4-BE49-F238E27FC236}">
                <a16:creationId xmlns:a16="http://schemas.microsoft.com/office/drawing/2014/main" id="{50AB6FB2-06D8-4FE6-8E5F-B8288F7F7E3E}"/>
              </a:ext>
            </a:extLst>
          </p:cNvPr>
          <p:cNvSpPr>
            <a:spLocks noGrp="1"/>
          </p:cNvSpPr>
          <p:nvPr>
            <p:ph idx="1"/>
          </p:nvPr>
        </p:nvSpPr>
        <p:spPr>
          <a:xfrm>
            <a:off x="1371600" y="1967345"/>
            <a:ext cx="9601200" cy="3900055"/>
          </a:xfrm>
        </p:spPr>
        <p:txBody>
          <a:bodyPr/>
          <a:lstStyle/>
          <a:p>
            <a:r>
              <a:rPr lang="fr-FR" dirty="0"/>
              <a:t>Saisie des poutres</a:t>
            </a:r>
          </a:p>
        </p:txBody>
      </p:sp>
      <p:sp>
        <p:nvSpPr>
          <p:cNvPr id="4" name="Espace réservé du numéro de diapositive 3">
            <a:extLst>
              <a:ext uri="{FF2B5EF4-FFF2-40B4-BE49-F238E27FC236}">
                <a16:creationId xmlns:a16="http://schemas.microsoft.com/office/drawing/2014/main" id="{FBE55BAC-BFAE-4CF9-9DC0-9C297640D4F8}"/>
              </a:ext>
            </a:extLst>
          </p:cNvPr>
          <p:cNvSpPr>
            <a:spLocks noGrp="1"/>
          </p:cNvSpPr>
          <p:nvPr>
            <p:ph type="sldNum" sz="quarter" idx="12"/>
          </p:nvPr>
        </p:nvSpPr>
        <p:spPr/>
        <p:txBody>
          <a:bodyPr/>
          <a:lstStyle/>
          <a:p>
            <a:fld id="{971F7943-9BEC-4835-85B1-E592839FE984}" type="slidenum">
              <a:rPr lang="fr-FR" smtClean="0"/>
              <a:t>23</a:t>
            </a:fld>
            <a:endParaRPr lang="fr-FR"/>
          </a:p>
        </p:txBody>
      </p:sp>
      <p:pic>
        <p:nvPicPr>
          <p:cNvPr id="6" name="Image 5">
            <a:extLst>
              <a:ext uri="{FF2B5EF4-FFF2-40B4-BE49-F238E27FC236}">
                <a16:creationId xmlns:a16="http://schemas.microsoft.com/office/drawing/2014/main" id="{D5CB8C65-8FFC-45CB-B533-2D4B65E7F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43" y="2505283"/>
            <a:ext cx="2979678" cy="3604572"/>
          </a:xfrm>
          <a:prstGeom prst="rect">
            <a:avLst/>
          </a:prstGeom>
        </p:spPr>
      </p:pic>
    </p:spTree>
    <p:extLst>
      <p:ext uri="{BB962C8B-B14F-4D97-AF65-F5344CB8AC3E}">
        <p14:creationId xmlns:p14="http://schemas.microsoft.com/office/powerpoint/2010/main" val="4253545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39A25E-6F13-4436-A07A-6FC3A5088F4E}"/>
              </a:ext>
            </a:extLst>
          </p:cNvPr>
          <p:cNvSpPr>
            <a:spLocks noGrp="1"/>
          </p:cNvSpPr>
          <p:nvPr>
            <p:ph type="title"/>
          </p:nvPr>
        </p:nvSpPr>
        <p:spPr/>
        <p:txBody>
          <a:bodyPr/>
          <a:lstStyle/>
          <a:p>
            <a:r>
              <a:rPr lang="fr-FR" dirty="0"/>
              <a:t>Saisie des données sur Arche</a:t>
            </a:r>
          </a:p>
        </p:txBody>
      </p:sp>
      <p:sp>
        <p:nvSpPr>
          <p:cNvPr id="3" name="Espace réservé du contenu 2">
            <a:extLst>
              <a:ext uri="{FF2B5EF4-FFF2-40B4-BE49-F238E27FC236}">
                <a16:creationId xmlns:a16="http://schemas.microsoft.com/office/drawing/2014/main" id="{50AB6FB2-06D8-4FE6-8E5F-B8288F7F7E3E}"/>
              </a:ext>
            </a:extLst>
          </p:cNvPr>
          <p:cNvSpPr>
            <a:spLocks noGrp="1"/>
          </p:cNvSpPr>
          <p:nvPr>
            <p:ph idx="1"/>
          </p:nvPr>
        </p:nvSpPr>
        <p:spPr>
          <a:xfrm>
            <a:off x="1371600" y="1967345"/>
            <a:ext cx="9601200" cy="3900055"/>
          </a:xfrm>
        </p:spPr>
        <p:txBody>
          <a:bodyPr/>
          <a:lstStyle/>
          <a:p>
            <a:r>
              <a:rPr lang="fr-FR" dirty="0"/>
              <a:t>Saisie des dalles</a:t>
            </a:r>
          </a:p>
        </p:txBody>
      </p:sp>
      <p:sp>
        <p:nvSpPr>
          <p:cNvPr id="4" name="Espace réservé du numéro de diapositive 3">
            <a:extLst>
              <a:ext uri="{FF2B5EF4-FFF2-40B4-BE49-F238E27FC236}">
                <a16:creationId xmlns:a16="http://schemas.microsoft.com/office/drawing/2014/main" id="{FBE55BAC-BFAE-4CF9-9DC0-9C297640D4F8}"/>
              </a:ext>
            </a:extLst>
          </p:cNvPr>
          <p:cNvSpPr>
            <a:spLocks noGrp="1"/>
          </p:cNvSpPr>
          <p:nvPr>
            <p:ph type="sldNum" sz="quarter" idx="12"/>
          </p:nvPr>
        </p:nvSpPr>
        <p:spPr/>
        <p:txBody>
          <a:bodyPr/>
          <a:lstStyle/>
          <a:p>
            <a:fld id="{971F7943-9BEC-4835-85B1-E592839FE984}" type="slidenum">
              <a:rPr lang="fr-FR" smtClean="0"/>
              <a:t>24</a:t>
            </a:fld>
            <a:endParaRPr lang="fr-FR"/>
          </a:p>
        </p:txBody>
      </p:sp>
      <p:pic>
        <p:nvPicPr>
          <p:cNvPr id="7" name="Image 6">
            <a:extLst>
              <a:ext uri="{FF2B5EF4-FFF2-40B4-BE49-F238E27FC236}">
                <a16:creationId xmlns:a16="http://schemas.microsoft.com/office/drawing/2014/main" id="{CC7E7C25-9D56-4D31-86D6-20EEBB6A3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894" y="2079937"/>
            <a:ext cx="2458757" cy="4373449"/>
          </a:xfrm>
          <a:prstGeom prst="rect">
            <a:avLst/>
          </a:prstGeom>
        </p:spPr>
      </p:pic>
    </p:spTree>
    <p:extLst>
      <p:ext uri="{BB962C8B-B14F-4D97-AF65-F5344CB8AC3E}">
        <p14:creationId xmlns:p14="http://schemas.microsoft.com/office/powerpoint/2010/main" val="3763554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B53827-E605-4042-A0BA-E214ABDCC938}"/>
              </a:ext>
            </a:extLst>
          </p:cNvPr>
          <p:cNvSpPr>
            <a:spLocks noGrp="1"/>
          </p:cNvSpPr>
          <p:nvPr>
            <p:ph type="title"/>
          </p:nvPr>
        </p:nvSpPr>
        <p:spPr/>
        <p:txBody>
          <a:bodyPr/>
          <a:lstStyle/>
          <a:p>
            <a:r>
              <a:rPr lang="fr-FR" dirty="0"/>
              <a:t>Descente des charges</a:t>
            </a:r>
          </a:p>
        </p:txBody>
      </p:sp>
      <p:pic>
        <p:nvPicPr>
          <p:cNvPr id="6" name="Espace réservé du contenu 5">
            <a:extLst>
              <a:ext uri="{FF2B5EF4-FFF2-40B4-BE49-F238E27FC236}">
                <a16:creationId xmlns:a16="http://schemas.microsoft.com/office/drawing/2014/main" id="{566966D5-510A-4725-A733-C01557E18A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171700"/>
            <a:ext cx="3162574" cy="3574090"/>
          </a:xfrm>
        </p:spPr>
      </p:pic>
      <p:sp>
        <p:nvSpPr>
          <p:cNvPr id="4" name="Espace réservé du numéro de diapositive 3">
            <a:extLst>
              <a:ext uri="{FF2B5EF4-FFF2-40B4-BE49-F238E27FC236}">
                <a16:creationId xmlns:a16="http://schemas.microsoft.com/office/drawing/2014/main" id="{0A378CE1-9D50-405C-A6E6-52E5E0CC31B6}"/>
              </a:ext>
            </a:extLst>
          </p:cNvPr>
          <p:cNvSpPr>
            <a:spLocks noGrp="1"/>
          </p:cNvSpPr>
          <p:nvPr>
            <p:ph type="sldNum" sz="quarter" idx="12"/>
          </p:nvPr>
        </p:nvSpPr>
        <p:spPr/>
        <p:txBody>
          <a:bodyPr/>
          <a:lstStyle/>
          <a:p>
            <a:fld id="{971F7943-9BEC-4835-85B1-E592839FE984}" type="slidenum">
              <a:rPr lang="fr-FR" smtClean="0"/>
              <a:t>25</a:t>
            </a:fld>
            <a:endParaRPr lang="fr-FR"/>
          </a:p>
        </p:txBody>
      </p:sp>
      <p:pic>
        <p:nvPicPr>
          <p:cNvPr id="8" name="Image 7">
            <a:extLst>
              <a:ext uri="{FF2B5EF4-FFF2-40B4-BE49-F238E27FC236}">
                <a16:creationId xmlns:a16="http://schemas.microsoft.com/office/drawing/2014/main" id="{5940A7FE-4E27-4B54-AFA0-23D58DD9A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980" y="2030718"/>
            <a:ext cx="2293819" cy="3856054"/>
          </a:xfrm>
          <a:prstGeom prst="rect">
            <a:avLst/>
          </a:prstGeom>
        </p:spPr>
      </p:pic>
      <p:pic>
        <p:nvPicPr>
          <p:cNvPr id="10" name="Image 9">
            <a:extLst>
              <a:ext uri="{FF2B5EF4-FFF2-40B4-BE49-F238E27FC236}">
                <a16:creationId xmlns:a16="http://schemas.microsoft.com/office/drawing/2014/main" id="{B2472B2A-021C-42CB-BB04-93CF7CC63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1605" y="2063957"/>
            <a:ext cx="2281195" cy="3789577"/>
          </a:xfrm>
          <a:prstGeom prst="rect">
            <a:avLst/>
          </a:prstGeom>
        </p:spPr>
      </p:pic>
    </p:spTree>
    <p:extLst>
      <p:ext uri="{BB962C8B-B14F-4D97-AF65-F5344CB8AC3E}">
        <p14:creationId xmlns:p14="http://schemas.microsoft.com/office/powerpoint/2010/main" val="3714823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70224-8A91-4DED-8022-30AEB473B0EF}"/>
              </a:ext>
            </a:extLst>
          </p:cNvPr>
          <p:cNvSpPr>
            <a:spLocks noGrp="1"/>
          </p:cNvSpPr>
          <p:nvPr>
            <p:ph type="title"/>
          </p:nvPr>
        </p:nvSpPr>
        <p:spPr/>
        <p:txBody>
          <a:bodyPr/>
          <a:lstStyle/>
          <a:p>
            <a:r>
              <a:rPr lang="fr-FR" dirty="0"/>
              <a:t>Génération des semelles</a:t>
            </a:r>
          </a:p>
        </p:txBody>
      </p:sp>
      <p:sp>
        <p:nvSpPr>
          <p:cNvPr id="3" name="Espace réservé du contenu 2">
            <a:extLst>
              <a:ext uri="{FF2B5EF4-FFF2-40B4-BE49-F238E27FC236}">
                <a16:creationId xmlns:a16="http://schemas.microsoft.com/office/drawing/2014/main" id="{756E9071-280A-4471-A662-71999D7534B9}"/>
              </a:ext>
            </a:extLst>
          </p:cNvPr>
          <p:cNvSpPr>
            <a:spLocks noGrp="1"/>
          </p:cNvSpPr>
          <p:nvPr>
            <p:ph idx="1"/>
          </p:nvPr>
        </p:nvSpPr>
        <p:spPr>
          <a:xfrm>
            <a:off x="1371600" y="2624336"/>
            <a:ext cx="9601200" cy="1485900"/>
          </a:xfrm>
        </p:spPr>
        <p:txBody>
          <a:bodyPr/>
          <a:lstStyle/>
          <a:p>
            <a:r>
              <a:rPr lang="fr-FR" dirty="0"/>
              <a:t>Pour générer les semelles de fondation, il suffit de cliquer sur l’icones "générer automatiquement dessemelles adaptées sous chaque porteur".</a:t>
            </a:r>
          </a:p>
        </p:txBody>
      </p:sp>
      <p:sp>
        <p:nvSpPr>
          <p:cNvPr id="4" name="Espace réservé du numéro de diapositive 3">
            <a:extLst>
              <a:ext uri="{FF2B5EF4-FFF2-40B4-BE49-F238E27FC236}">
                <a16:creationId xmlns:a16="http://schemas.microsoft.com/office/drawing/2014/main" id="{5AA9174F-BA11-48D5-8CA1-6025C82E836B}"/>
              </a:ext>
            </a:extLst>
          </p:cNvPr>
          <p:cNvSpPr>
            <a:spLocks noGrp="1"/>
          </p:cNvSpPr>
          <p:nvPr>
            <p:ph type="sldNum" sz="quarter" idx="12"/>
          </p:nvPr>
        </p:nvSpPr>
        <p:spPr/>
        <p:txBody>
          <a:bodyPr/>
          <a:lstStyle/>
          <a:p>
            <a:fld id="{971F7943-9BEC-4835-85B1-E592839FE984}" type="slidenum">
              <a:rPr lang="fr-FR" smtClean="0"/>
              <a:t>26</a:t>
            </a:fld>
            <a:endParaRPr lang="fr-FR"/>
          </a:p>
        </p:txBody>
      </p:sp>
      <p:pic>
        <p:nvPicPr>
          <p:cNvPr id="6" name="Image 5">
            <a:extLst>
              <a:ext uri="{FF2B5EF4-FFF2-40B4-BE49-F238E27FC236}">
                <a16:creationId xmlns:a16="http://schemas.microsoft.com/office/drawing/2014/main" id="{BE2EA902-E00B-47AA-9E07-591A6C54D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886" y="3781355"/>
            <a:ext cx="1265624" cy="1340076"/>
          </a:xfrm>
          <a:prstGeom prst="rect">
            <a:avLst/>
          </a:prstGeom>
        </p:spPr>
      </p:pic>
    </p:spTree>
    <p:extLst>
      <p:ext uri="{BB962C8B-B14F-4D97-AF65-F5344CB8AC3E}">
        <p14:creationId xmlns:p14="http://schemas.microsoft.com/office/powerpoint/2010/main" val="3073493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Espace réservé du contenu 5">
            <a:extLst>
              <a:ext uri="{FF2B5EF4-FFF2-40B4-BE49-F238E27FC236}">
                <a16:creationId xmlns:a16="http://schemas.microsoft.com/office/drawing/2014/main" id="{11FC6FB1-F8BE-4069-A069-EAFAFEDD66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7280"/>
          <a:stretch/>
        </p:blipFill>
        <p:spPr>
          <a:xfrm>
            <a:off x="20" y="10"/>
            <a:ext cx="12191980" cy="6857990"/>
          </a:xfrm>
          <a:prstGeom prst="rect">
            <a:avLst/>
          </a:prstGeom>
        </p:spPr>
      </p:pic>
      <p:sp>
        <p:nvSpPr>
          <p:cNvPr id="4" name="Espace réservé du numéro de diapositive 3">
            <a:extLst>
              <a:ext uri="{FF2B5EF4-FFF2-40B4-BE49-F238E27FC236}">
                <a16:creationId xmlns:a16="http://schemas.microsoft.com/office/drawing/2014/main" id="{D12A63EA-A309-4D31-961F-7CA515C973E4}"/>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971F7943-9BEC-4835-85B1-E592839FE984}" type="slidenum">
              <a:rPr lang="en-US" smtClean="0">
                <a:solidFill>
                  <a:srgbClr val="FFFFFF"/>
                </a:solidFill>
              </a:rPr>
              <a:pPr>
                <a:spcAft>
                  <a:spcPts val="600"/>
                </a:spcAft>
              </a:pPr>
              <a:t>27</a:t>
            </a:fld>
            <a:endParaRPr lang="en-US">
              <a:solidFill>
                <a:srgbClr val="FFFFFF"/>
              </a:solidFill>
            </a:endParaRPr>
          </a:p>
        </p:txBody>
      </p:sp>
      <p:pic>
        <p:nvPicPr>
          <p:cNvPr id="8" name="Image 7">
            <a:extLst>
              <a:ext uri="{FF2B5EF4-FFF2-40B4-BE49-F238E27FC236}">
                <a16:creationId xmlns:a16="http://schemas.microsoft.com/office/drawing/2014/main" id="{1C152C82-712B-4FEA-8E31-DF208015C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6" y="322006"/>
            <a:ext cx="12181134" cy="6213987"/>
          </a:xfrm>
          <a:prstGeom prst="rect">
            <a:avLst/>
          </a:prstGeom>
        </p:spPr>
      </p:pic>
      <p:pic>
        <p:nvPicPr>
          <p:cNvPr id="10" name="Image 9">
            <a:extLst>
              <a:ext uri="{FF2B5EF4-FFF2-40B4-BE49-F238E27FC236}">
                <a16:creationId xmlns:a16="http://schemas.microsoft.com/office/drawing/2014/main" id="{E214D791-CB1D-4A4A-BEB3-4695BD699C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88" y="518285"/>
            <a:ext cx="12131958" cy="6017708"/>
          </a:xfrm>
          <a:prstGeom prst="rect">
            <a:avLst/>
          </a:prstGeom>
        </p:spPr>
      </p:pic>
      <p:pic>
        <p:nvPicPr>
          <p:cNvPr id="13" name="Image 12" descr="Une image contenant intérieur, allumé, sombre, lumière&#10;&#10;Description générée automatiquement">
            <a:extLst>
              <a:ext uri="{FF2B5EF4-FFF2-40B4-BE49-F238E27FC236}">
                <a16:creationId xmlns:a16="http://schemas.microsoft.com/office/drawing/2014/main" id="{7EC2047A-BB9E-4E61-A975-2D6FD89490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8" y="658349"/>
            <a:ext cx="12050224" cy="5877644"/>
          </a:xfrm>
          <a:prstGeom prst="rect">
            <a:avLst/>
          </a:prstGeom>
        </p:spPr>
      </p:pic>
      <p:pic>
        <p:nvPicPr>
          <p:cNvPr id="15" name="Image 14">
            <a:extLst>
              <a:ext uri="{FF2B5EF4-FFF2-40B4-BE49-F238E27FC236}">
                <a16:creationId xmlns:a16="http://schemas.microsoft.com/office/drawing/2014/main" id="{E15BC42D-2382-4166-9D4A-2946C81F0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4664" y="0"/>
            <a:ext cx="7762245" cy="6857623"/>
          </a:xfrm>
          <a:prstGeom prst="rect">
            <a:avLst/>
          </a:prstGeom>
        </p:spPr>
      </p:pic>
    </p:spTree>
    <p:extLst>
      <p:ext uri="{BB962C8B-B14F-4D97-AF65-F5344CB8AC3E}">
        <p14:creationId xmlns:p14="http://schemas.microsoft.com/office/powerpoint/2010/main" val="2551951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99C899-339B-419B-8558-C658A0F70CD3}"/>
              </a:ext>
            </a:extLst>
          </p:cNvPr>
          <p:cNvSpPr>
            <a:spLocks noGrp="1"/>
          </p:cNvSpPr>
          <p:nvPr>
            <p:ph type="title"/>
          </p:nvPr>
        </p:nvSpPr>
        <p:spPr>
          <a:xfrm>
            <a:off x="1371600" y="685800"/>
            <a:ext cx="9601200" cy="1267691"/>
          </a:xfrm>
        </p:spPr>
        <p:txBody>
          <a:bodyPr/>
          <a:lstStyle/>
          <a:p>
            <a:r>
              <a:rPr lang="fr-FR" dirty="0"/>
              <a:t>Ferraillage de la poutre C32</a:t>
            </a:r>
          </a:p>
        </p:txBody>
      </p:sp>
      <p:sp>
        <p:nvSpPr>
          <p:cNvPr id="4" name="Espace réservé du numéro de diapositive 3">
            <a:extLst>
              <a:ext uri="{FF2B5EF4-FFF2-40B4-BE49-F238E27FC236}">
                <a16:creationId xmlns:a16="http://schemas.microsoft.com/office/drawing/2014/main" id="{F0914928-8D82-4AF3-B39A-255759B8C0C7}"/>
              </a:ext>
            </a:extLst>
          </p:cNvPr>
          <p:cNvSpPr>
            <a:spLocks noGrp="1"/>
          </p:cNvSpPr>
          <p:nvPr>
            <p:ph type="sldNum" sz="quarter" idx="12"/>
          </p:nvPr>
        </p:nvSpPr>
        <p:spPr/>
        <p:txBody>
          <a:bodyPr/>
          <a:lstStyle/>
          <a:p>
            <a:fld id="{971F7943-9BEC-4835-85B1-E592839FE984}" type="slidenum">
              <a:rPr lang="fr-FR" smtClean="0"/>
              <a:t>28</a:t>
            </a:fld>
            <a:endParaRPr lang="fr-FR"/>
          </a:p>
        </p:txBody>
      </p:sp>
      <p:pic>
        <p:nvPicPr>
          <p:cNvPr id="6" name="Image 5">
            <a:extLst>
              <a:ext uri="{FF2B5EF4-FFF2-40B4-BE49-F238E27FC236}">
                <a16:creationId xmlns:a16="http://schemas.microsoft.com/office/drawing/2014/main" id="{645F1E05-A446-4BD5-BBAD-22AED233C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941" y="1548877"/>
            <a:ext cx="4938967" cy="5074813"/>
          </a:xfrm>
          <a:prstGeom prst="rect">
            <a:avLst/>
          </a:prstGeom>
        </p:spPr>
      </p:pic>
      <p:pic>
        <p:nvPicPr>
          <p:cNvPr id="8" name="Image 7">
            <a:extLst>
              <a:ext uri="{FF2B5EF4-FFF2-40B4-BE49-F238E27FC236}">
                <a16:creationId xmlns:a16="http://schemas.microsoft.com/office/drawing/2014/main" id="{AF7FF8A6-8A2C-47D3-9B48-7158A19DC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905" y="1603995"/>
            <a:ext cx="7403038" cy="4964575"/>
          </a:xfrm>
          <a:prstGeom prst="rect">
            <a:avLst/>
          </a:prstGeom>
        </p:spPr>
      </p:pic>
    </p:spTree>
    <p:extLst>
      <p:ext uri="{BB962C8B-B14F-4D97-AF65-F5344CB8AC3E}">
        <p14:creationId xmlns:p14="http://schemas.microsoft.com/office/powerpoint/2010/main" val="342621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8A9E6B43-F4D5-444E-8DA2-F131222AF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757" y="-8747"/>
            <a:ext cx="9714271" cy="6866747"/>
          </a:xfrm>
        </p:spPr>
      </p:pic>
      <p:sp>
        <p:nvSpPr>
          <p:cNvPr id="4" name="Espace réservé du numéro de diapositive 3">
            <a:extLst>
              <a:ext uri="{FF2B5EF4-FFF2-40B4-BE49-F238E27FC236}">
                <a16:creationId xmlns:a16="http://schemas.microsoft.com/office/drawing/2014/main" id="{494548DC-EB10-4FC7-AFBB-9E33D6B40FA6}"/>
              </a:ext>
            </a:extLst>
          </p:cNvPr>
          <p:cNvSpPr>
            <a:spLocks noGrp="1"/>
          </p:cNvSpPr>
          <p:nvPr>
            <p:ph type="sldNum" sz="quarter" idx="12"/>
          </p:nvPr>
        </p:nvSpPr>
        <p:spPr/>
        <p:txBody>
          <a:bodyPr/>
          <a:lstStyle/>
          <a:p>
            <a:fld id="{971F7943-9BEC-4835-85B1-E592839FE984}" type="slidenum">
              <a:rPr lang="fr-FR" smtClean="0"/>
              <a:t>29</a:t>
            </a:fld>
            <a:endParaRPr lang="fr-FR"/>
          </a:p>
        </p:txBody>
      </p:sp>
      <p:pic>
        <p:nvPicPr>
          <p:cNvPr id="8" name="Image 7">
            <a:extLst>
              <a:ext uri="{FF2B5EF4-FFF2-40B4-BE49-F238E27FC236}">
                <a16:creationId xmlns:a16="http://schemas.microsoft.com/office/drawing/2014/main" id="{4B79385C-DED0-462E-A8F7-E8A3586F8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051" y="0"/>
            <a:ext cx="9701898" cy="6858000"/>
          </a:xfrm>
          <a:prstGeom prst="rect">
            <a:avLst/>
          </a:prstGeom>
        </p:spPr>
      </p:pic>
      <p:pic>
        <p:nvPicPr>
          <p:cNvPr id="10" name="Image 9">
            <a:extLst>
              <a:ext uri="{FF2B5EF4-FFF2-40B4-BE49-F238E27FC236}">
                <a16:creationId xmlns:a16="http://schemas.microsoft.com/office/drawing/2014/main" id="{E4FD3190-24EA-4F64-87F3-84E12BDF9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051" y="0"/>
            <a:ext cx="9701898" cy="6858000"/>
          </a:xfrm>
          <a:prstGeom prst="rect">
            <a:avLst/>
          </a:prstGeom>
        </p:spPr>
      </p:pic>
      <p:pic>
        <p:nvPicPr>
          <p:cNvPr id="13" name="Image 12">
            <a:extLst>
              <a:ext uri="{FF2B5EF4-FFF2-40B4-BE49-F238E27FC236}">
                <a16:creationId xmlns:a16="http://schemas.microsoft.com/office/drawing/2014/main" id="{4B4FC29F-CC62-457B-B943-27ABF0F6F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5051" y="0"/>
            <a:ext cx="9701898" cy="6858000"/>
          </a:xfrm>
          <a:prstGeom prst="rect">
            <a:avLst/>
          </a:prstGeom>
        </p:spPr>
      </p:pic>
      <p:pic>
        <p:nvPicPr>
          <p:cNvPr id="15" name="Image 14">
            <a:extLst>
              <a:ext uri="{FF2B5EF4-FFF2-40B4-BE49-F238E27FC236}">
                <a16:creationId xmlns:a16="http://schemas.microsoft.com/office/drawing/2014/main" id="{64D28E13-3909-4F22-9DDE-E2E1E42D26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5051" y="0"/>
            <a:ext cx="9701898" cy="6858000"/>
          </a:xfrm>
          <a:prstGeom prst="rect">
            <a:avLst/>
          </a:prstGeom>
        </p:spPr>
      </p:pic>
    </p:spTree>
    <p:extLst>
      <p:ext uri="{BB962C8B-B14F-4D97-AF65-F5344CB8AC3E}">
        <p14:creationId xmlns:p14="http://schemas.microsoft.com/office/powerpoint/2010/main" val="1165000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20" name="Freeform: Shape 19">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6" name="Titre 5">
            <a:extLst>
              <a:ext uri="{FF2B5EF4-FFF2-40B4-BE49-F238E27FC236}">
                <a16:creationId xmlns:a16="http://schemas.microsoft.com/office/drawing/2014/main" id="{3AC81945-4DDA-4602-B9E5-E3DBE7594410}"/>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lang="en-US" sz="7200" cap="all"/>
              <a:t>INTRODUCTION</a:t>
            </a:r>
          </a:p>
        </p:txBody>
      </p:sp>
      <p:sp>
        <p:nvSpPr>
          <p:cNvPr id="22" name="Rectangle 21">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5" name="Espace réservé du numéro de diapositive 4">
            <a:extLst>
              <a:ext uri="{FF2B5EF4-FFF2-40B4-BE49-F238E27FC236}">
                <a16:creationId xmlns:a16="http://schemas.microsoft.com/office/drawing/2014/main" id="{6C0156A5-6ABD-4E24-B395-261EB841B780}"/>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971F7943-9BEC-4835-85B1-E592839FE984}" type="slidenum">
              <a:rPr lang="en-US" kern="1200" baseline="0">
                <a:solidFill>
                  <a:schemeClr val="bg1"/>
                </a:solidFill>
                <a:latin typeface="+mn-lt"/>
                <a:ea typeface="+mn-ea"/>
                <a:cs typeface="+mn-cs"/>
              </a:rPr>
              <a:pPr>
                <a:spcAft>
                  <a:spcPts val="600"/>
                </a:spcAft>
              </a:pPr>
              <a:t>3</a:t>
            </a:fld>
            <a:endParaRPr lang="en-US" kern="1200" baseline="0">
              <a:solidFill>
                <a:schemeClr val="bg1"/>
              </a:solidFill>
              <a:latin typeface="+mn-lt"/>
              <a:ea typeface="+mn-ea"/>
              <a:cs typeface="+mn-cs"/>
            </a:endParaRPr>
          </a:p>
        </p:txBody>
      </p:sp>
    </p:spTree>
    <p:extLst>
      <p:ext uri="{BB962C8B-B14F-4D97-AF65-F5344CB8AC3E}">
        <p14:creationId xmlns:p14="http://schemas.microsoft.com/office/powerpoint/2010/main" val="686059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9" name="Freeform: Shape 18">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6" name="Titre 5">
            <a:extLst>
              <a:ext uri="{FF2B5EF4-FFF2-40B4-BE49-F238E27FC236}">
                <a16:creationId xmlns:a16="http://schemas.microsoft.com/office/drawing/2014/main" id="{3AC81945-4DDA-4602-B9E5-E3DBE7594410}"/>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lang="en-US" sz="7200" cap="all" dirty="0"/>
              <a:t>Conclusion</a:t>
            </a:r>
          </a:p>
        </p:txBody>
      </p:sp>
      <p:sp>
        <p:nvSpPr>
          <p:cNvPr id="21" name="Rectangle 20">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5" name="Espace réservé du numéro de diapositive 4">
            <a:extLst>
              <a:ext uri="{FF2B5EF4-FFF2-40B4-BE49-F238E27FC236}">
                <a16:creationId xmlns:a16="http://schemas.microsoft.com/office/drawing/2014/main" id="{6C0156A5-6ABD-4E24-B395-261EB841B780}"/>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971F7943-9BEC-4835-85B1-E592839FE984}" type="slidenum">
              <a:rPr lang="en-US" kern="1200" baseline="0">
                <a:solidFill>
                  <a:schemeClr val="bg1"/>
                </a:solidFill>
                <a:latin typeface="+mn-lt"/>
                <a:ea typeface="+mn-ea"/>
                <a:cs typeface="+mn-cs"/>
              </a:rPr>
              <a:pPr>
                <a:spcAft>
                  <a:spcPts val="600"/>
                </a:spcAft>
              </a:pPr>
              <a:t>30</a:t>
            </a:fld>
            <a:endParaRPr lang="en-US" kern="1200" baseline="0">
              <a:solidFill>
                <a:schemeClr val="bg1"/>
              </a:solidFill>
              <a:latin typeface="+mn-lt"/>
              <a:ea typeface="+mn-ea"/>
              <a:cs typeface="+mn-cs"/>
            </a:endParaRPr>
          </a:p>
        </p:txBody>
      </p:sp>
    </p:spTree>
    <p:extLst>
      <p:ext uri="{BB962C8B-B14F-4D97-AF65-F5344CB8AC3E}">
        <p14:creationId xmlns:p14="http://schemas.microsoft.com/office/powerpoint/2010/main" val="1438933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1D52582-46B0-40B8-8B7F-70400DAB7329}"/>
              </a:ext>
            </a:extLst>
          </p:cNvPr>
          <p:cNvSpPr>
            <a:spLocks noGrp="1"/>
          </p:cNvSpPr>
          <p:nvPr>
            <p:ph idx="1"/>
          </p:nvPr>
        </p:nvSpPr>
        <p:spPr>
          <a:xfrm>
            <a:off x="1705004" y="1484483"/>
            <a:ext cx="9601200" cy="3889033"/>
          </a:xfrm>
        </p:spPr>
        <p:txBody>
          <a:bodyPr>
            <a:normAutofit/>
          </a:bodyPr>
          <a:lstStyle/>
          <a:p>
            <a:pPr algn="just">
              <a:lnSpc>
                <a:spcPct val="150000"/>
              </a:lnSpc>
            </a:pPr>
            <a:r>
              <a:rPr lang="fr-FR" dirty="0"/>
              <a:t>Ce stage fut une occasion pour renforcer mes acquis et enrichir mes connaissances dans le domaine:</a:t>
            </a:r>
          </a:p>
          <a:p>
            <a:pPr lvl="1">
              <a:lnSpc>
                <a:spcPct val="150000"/>
              </a:lnSpc>
            </a:pPr>
            <a:r>
              <a:rPr lang="fr-FR" altLang="ko-KR" dirty="0">
                <a:solidFill>
                  <a:schemeClr val="tx1">
                    <a:lumMod val="85000"/>
                    <a:lumOff val="15000"/>
                  </a:schemeClr>
                </a:solidFill>
                <a:latin typeface="Bell MT" panose="02020503060305020303" pitchFamily="18" charset="0"/>
              </a:rPr>
              <a:t>Etude et conception d’un bâtiment.</a:t>
            </a:r>
          </a:p>
          <a:p>
            <a:pPr lvl="1">
              <a:lnSpc>
                <a:spcPct val="150000"/>
              </a:lnSpc>
            </a:pPr>
            <a:r>
              <a:rPr lang="fr-FR" dirty="0">
                <a:solidFill>
                  <a:schemeClr val="tx1">
                    <a:lumMod val="85000"/>
                    <a:lumOff val="15000"/>
                  </a:schemeClr>
                </a:solidFill>
                <a:latin typeface="Bell MT" panose="02020503060305020303" pitchFamily="18" charset="0"/>
              </a:rPr>
              <a:t>Préparation du plan de coffrage avec « AutoCAD ».</a:t>
            </a:r>
          </a:p>
          <a:p>
            <a:pPr lvl="1">
              <a:lnSpc>
                <a:spcPct val="150000"/>
              </a:lnSpc>
            </a:pPr>
            <a:r>
              <a:rPr lang="fr-FR" dirty="0">
                <a:solidFill>
                  <a:schemeClr val="tx1">
                    <a:lumMod val="85000"/>
                    <a:lumOff val="15000"/>
                  </a:schemeClr>
                </a:solidFill>
                <a:latin typeface="Bell MT" panose="02020503060305020303" pitchFamily="18" charset="0"/>
              </a:rPr>
              <a:t>Modélisation de la structure avec « Arche ».</a:t>
            </a:r>
          </a:p>
          <a:p>
            <a:pPr marL="0" indent="0">
              <a:lnSpc>
                <a:spcPct val="150000"/>
              </a:lnSpc>
              <a:buNone/>
            </a:pPr>
            <a:endParaRPr lang="fr-FR" dirty="0"/>
          </a:p>
          <a:p>
            <a:pPr>
              <a:lnSpc>
                <a:spcPct val="150000"/>
              </a:lnSpc>
            </a:pPr>
            <a:r>
              <a:rPr lang="fr-FR" dirty="0"/>
              <a:t>La vie au sein d’un bureau d’études est un peu monotone. </a:t>
            </a:r>
          </a:p>
        </p:txBody>
      </p:sp>
      <p:sp>
        <p:nvSpPr>
          <p:cNvPr id="4" name="Espace réservé du numéro de diapositive 3">
            <a:extLst>
              <a:ext uri="{FF2B5EF4-FFF2-40B4-BE49-F238E27FC236}">
                <a16:creationId xmlns:a16="http://schemas.microsoft.com/office/drawing/2014/main" id="{D5C4F9D4-BC46-480D-AE9F-B65C5F6C3938}"/>
              </a:ext>
            </a:extLst>
          </p:cNvPr>
          <p:cNvSpPr>
            <a:spLocks noGrp="1"/>
          </p:cNvSpPr>
          <p:nvPr>
            <p:ph type="sldNum" sz="quarter" idx="12"/>
          </p:nvPr>
        </p:nvSpPr>
        <p:spPr/>
        <p:txBody>
          <a:bodyPr/>
          <a:lstStyle/>
          <a:p>
            <a:fld id="{971F7943-9BEC-4835-85B1-E592839FE984}" type="slidenum">
              <a:rPr lang="fr-FR" smtClean="0"/>
              <a:t>31</a:t>
            </a:fld>
            <a:endParaRPr lang="fr-FR"/>
          </a:p>
        </p:txBody>
      </p:sp>
    </p:spTree>
    <p:extLst>
      <p:ext uri="{BB962C8B-B14F-4D97-AF65-F5344CB8AC3E}">
        <p14:creationId xmlns:p14="http://schemas.microsoft.com/office/powerpoint/2010/main" val="1693382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6" name="Titre 5">
            <a:extLst>
              <a:ext uri="{FF2B5EF4-FFF2-40B4-BE49-F238E27FC236}">
                <a16:creationId xmlns:a16="http://schemas.microsoft.com/office/drawing/2014/main" id="{41A8EF9F-5EF4-4EB5-9BA0-61ED3510F5F2}"/>
              </a:ext>
            </a:extLst>
          </p:cNvPr>
          <p:cNvSpPr>
            <a:spLocks noGrp="1"/>
          </p:cNvSpPr>
          <p:nvPr>
            <p:ph type="ctrTitle"/>
          </p:nvPr>
        </p:nvSpPr>
        <p:spPr>
          <a:xfrm>
            <a:off x="1084006" y="1086143"/>
            <a:ext cx="9969910" cy="3540448"/>
          </a:xfrm>
        </p:spPr>
        <p:txBody>
          <a:bodyPr anchor="b">
            <a:normAutofit/>
          </a:bodyPr>
          <a:lstStyle/>
          <a:p>
            <a:r>
              <a:rPr lang="fr-FR" dirty="0"/>
              <a:t>Merci pour votre attention</a:t>
            </a:r>
          </a:p>
        </p:txBody>
      </p:sp>
      <p:sp>
        <p:nvSpPr>
          <p:cNvPr id="7" name="Sous-titre 6">
            <a:extLst>
              <a:ext uri="{FF2B5EF4-FFF2-40B4-BE49-F238E27FC236}">
                <a16:creationId xmlns:a16="http://schemas.microsoft.com/office/drawing/2014/main" id="{1DBD0A0B-9DE1-422F-8A49-C046DE8F78B4}"/>
              </a:ext>
            </a:extLst>
          </p:cNvPr>
          <p:cNvSpPr>
            <a:spLocks noGrp="1"/>
          </p:cNvSpPr>
          <p:nvPr>
            <p:ph type="subTitle" idx="1"/>
          </p:nvPr>
        </p:nvSpPr>
        <p:spPr>
          <a:xfrm>
            <a:off x="752858" y="5515897"/>
            <a:ext cx="10674117" cy="715221"/>
          </a:xfrm>
        </p:spPr>
        <p:txBody>
          <a:bodyPr>
            <a:normAutofit/>
          </a:bodyPr>
          <a:lstStyle/>
          <a:p>
            <a:endParaRPr lang="fr-FR"/>
          </a:p>
        </p:txBody>
      </p:sp>
      <p:sp>
        <p:nvSpPr>
          <p:cNvPr id="18" name="Rectangle 17">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5" name="Espace réservé du numéro de diapositive 4">
            <a:extLst>
              <a:ext uri="{FF2B5EF4-FFF2-40B4-BE49-F238E27FC236}">
                <a16:creationId xmlns:a16="http://schemas.microsoft.com/office/drawing/2014/main" id="{BF645EAD-0BB8-4A20-9952-B298A842D030}"/>
              </a:ext>
            </a:extLst>
          </p:cNvPr>
          <p:cNvSpPr>
            <a:spLocks noGrp="1"/>
          </p:cNvSpPr>
          <p:nvPr>
            <p:ph type="sldNum" sz="quarter" idx="12"/>
          </p:nvPr>
        </p:nvSpPr>
        <p:spPr>
          <a:xfrm>
            <a:off x="9830683" y="6453386"/>
            <a:ext cx="1596292" cy="404614"/>
          </a:xfrm>
        </p:spPr>
        <p:txBody>
          <a:bodyPr>
            <a:normAutofit/>
          </a:bodyPr>
          <a:lstStyle/>
          <a:p>
            <a:pPr>
              <a:spcAft>
                <a:spcPts val="600"/>
              </a:spcAft>
            </a:pPr>
            <a:fld id="{971F7943-9BEC-4835-85B1-E592839FE984}" type="slidenum">
              <a:rPr lang="fr-FR">
                <a:solidFill>
                  <a:schemeClr val="bg1"/>
                </a:solidFill>
              </a:rPr>
              <a:pPr>
                <a:spcAft>
                  <a:spcPts val="600"/>
                </a:spcAft>
              </a:pPr>
              <a:t>32</a:t>
            </a:fld>
            <a:endParaRPr lang="fr-FR">
              <a:solidFill>
                <a:schemeClr val="bg1"/>
              </a:solidFill>
            </a:endParaRPr>
          </a:p>
        </p:txBody>
      </p:sp>
    </p:spTree>
    <p:extLst>
      <p:ext uri="{BB962C8B-B14F-4D97-AF65-F5344CB8AC3E}">
        <p14:creationId xmlns:p14="http://schemas.microsoft.com/office/powerpoint/2010/main" val="830211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243E27B-DEEC-4D4E-B4E5-E7951A6A7A8C}"/>
              </a:ext>
            </a:extLst>
          </p:cNvPr>
          <p:cNvSpPr>
            <a:spLocks noGrp="1"/>
          </p:cNvSpPr>
          <p:nvPr>
            <p:ph type="title"/>
          </p:nvPr>
        </p:nvSpPr>
        <p:spPr/>
        <p:txBody>
          <a:bodyPr/>
          <a:lstStyle/>
          <a:p>
            <a:endParaRPr lang="fr-FR" dirty="0"/>
          </a:p>
        </p:txBody>
      </p:sp>
      <p:pic>
        <p:nvPicPr>
          <p:cNvPr id="9" name="Espace réservé du contenu 8" descr="Une image contenant texte&#10;&#10;Description générée automatiquement">
            <a:extLst>
              <a:ext uri="{FF2B5EF4-FFF2-40B4-BE49-F238E27FC236}">
                <a16:creationId xmlns:a16="http://schemas.microsoft.com/office/drawing/2014/main" id="{697CBDA3-67AD-4BD8-AE06-2AB9D90DD103}"/>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04655" y="1149946"/>
            <a:ext cx="7934080" cy="1716124"/>
          </a:xfrm>
        </p:spPr>
      </p:pic>
      <p:sp>
        <p:nvSpPr>
          <p:cNvPr id="5" name="Espace réservé du numéro de diapositive 4">
            <a:extLst>
              <a:ext uri="{FF2B5EF4-FFF2-40B4-BE49-F238E27FC236}">
                <a16:creationId xmlns:a16="http://schemas.microsoft.com/office/drawing/2014/main" id="{D7071B62-BA3E-4729-851A-39D613938E72}"/>
              </a:ext>
            </a:extLst>
          </p:cNvPr>
          <p:cNvSpPr>
            <a:spLocks noGrp="1"/>
          </p:cNvSpPr>
          <p:nvPr>
            <p:ph type="sldNum" sz="quarter" idx="12"/>
          </p:nvPr>
        </p:nvSpPr>
        <p:spPr/>
        <p:txBody>
          <a:bodyPr/>
          <a:lstStyle/>
          <a:p>
            <a:fld id="{971F7943-9BEC-4835-85B1-E592839FE984}" type="slidenum">
              <a:rPr lang="fr-FR" smtClean="0"/>
              <a:t>4</a:t>
            </a:fld>
            <a:endParaRPr lang="fr-FR"/>
          </a:p>
        </p:txBody>
      </p:sp>
      <p:sp>
        <p:nvSpPr>
          <p:cNvPr id="10" name="Rectangle à coins arrondis 5">
            <a:extLst>
              <a:ext uri="{FF2B5EF4-FFF2-40B4-BE49-F238E27FC236}">
                <a16:creationId xmlns:a16="http://schemas.microsoft.com/office/drawing/2014/main" id="{4EEA50FB-202A-48EE-A5BA-7D49D1858EE2}"/>
              </a:ext>
            </a:extLst>
          </p:cNvPr>
          <p:cNvSpPr/>
          <p:nvPr/>
        </p:nvSpPr>
        <p:spPr>
          <a:xfrm>
            <a:off x="1755776" y="3104964"/>
            <a:ext cx="2880320"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Calibri" panose="020F0502020204030204" pitchFamily="34" charset="0"/>
                <a:ea typeface="Times New Roman" panose="02020603050405020304" pitchFamily="18" charset="0"/>
                <a:cs typeface="Times New Roman" panose="02020603050405020304" pitchFamily="18" charset="0"/>
              </a:rPr>
              <a:t>15/06/2020</a:t>
            </a:r>
            <a:endParaRPr lang="fr-FR" dirty="0"/>
          </a:p>
        </p:txBody>
      </p:sp>
      <p:sp>
        <p:nvSpPr>
          <p:cNvPr id="11" name="Rectangle à coins arrondis 6">
            <a:extLst>
              <a:ext uri="{FF2B5EF4-FFF2-40B4-BE49-F238E27FC236}">
                <a16:creationId xmlns:a16="http://schemas.microsoft.com/office/drawing/2014/main" id="{CDF80B54-55E3-4D06-9385-20803252B13A}"/>
              </a:ext>
            </a:extLst>
          </p:cNvPr>
          <p:cNvSpPr/>
          <p:nvPr/>
        </p:nvSpPr>
        <p:spPr>
          <a:xfrm>
            <a:off x="8092480" y="3104964"/>
            <a:ext cx="2880320"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Calibri" panose="020F0502020204030204" pitchFamily="34" charset="0"/>
                <a:ea typeface="Times New Roman" panose="02020603050405020304" pitchFamily="18" charset="0"/>
                <a:cs typeface="Times New Roman" panose="02020603050405020304" pitchFamily="18" charset="0"/>
              </a:rPr>
              <a:t>15/07/2020</a:t>
            </a:r>
            <a:endParaRPr lang="fr-FR" dirty="0"/>
          </a:p>
        </p:txBody>
      </p:sp>
      <p:sp>
        <p:nvSpPr>
          <p:cNvPr id="12" name="Flèche droite 7">
            <a:extLst>
              <a:ext uri="{FF2B5EF4-FFF2-40B4-BE49-F238E27FC236}">
                <a16:creationId xmlns:a16="http://schemas.microsoft.com/office/drawing/2014/main" id="{E8921D46-5A88-48CE-922F-9602165BFF63}"/>
              </a:ext>
            </a:extLst>
          </p:cNvPr>
          <p:cNvSpPr/>
          <p:nvPr/>
        </p:nvSpPr>
        <p:spPr>
          <a:xfrm>
            <a:off x="5078845" y="3429000"/>
            <a:ext cx="2592288" cy="360040"/>
          </a:xfrm>
          <a:prstGeom prst="rightArrow">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Différences entre AutoCAD 2020 et Autocad LT 2020 | Aplicit">
            <a:extLst>
              <a:ext uri="{FF2B5EF4-FFF2-40B4-BE49-F238E27FC236}">
                <a16:creationId xmlns:a16="http://schemas.microsoft.com/office/drawing/2014/main" id="{95B3A1F4-B4D2-4303-B50D-D52D5E55152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409" t="28767" r="28637" b="32445"/>
          <a:stretch/>
        </p:blipFill>
        <p:spPr bwMode="auto">
          <a:xfrm>
            <a:off x="1958109" y="4828906"/>
            <a:ext cx="3528968" cy="10829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che Hybride - Graitec Lineis">
            <a:extLst>
              <a:ext uri="{FF2B5EF4-FFF2-40B4-BE49-F238E27FC236}">
                <a16:creationId xmlns:a16="http://schemas.microsoft.com/office/drawing/2014/main" id="{579A4533-8125-4C88-AB03-195FC83732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707" b="29405"/>
          <a:stretch/>
        </p:blipFill>
        <p:spPr bwMode="auto">
          <a:xfrm>
            <a:off x="7009766" y="4725231"/>
            <a:ext cx="341513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45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8"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9" name="Freeform: Shape 18">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6" name="Titre 5">
            <a:extLst>
              <a:ext uri="{FF2B5EF4-FFF2-40B4-BE49-F238E27FC236}">
                <a16:creationId xmlns:a16="http://schemas.microsoft.com/office/drawing/2014/main" id="{3AC81945-4DDA-4602-B9E5-E3DBE7594410}"/>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lang="en-US" sz="7200" cap="all"/>
              <a:t>Présentation</a:t>
            </a:r>
            <a:r>
              <a:rPr lang="en-US" sz="7200" cap="all" dirty="0"/>
              <a:t> de </a:t>
            </a:r>
            <a:r>
              <a:rPr lang="en-US" sz="7200" cap="all"/>
              <a:t>l’organisme</a:t>
            </a:r>
            <a:r>
              <a:rPr lang="en-US" sz="7200" cap="all" dirty="0"/>
              <a:t> </a:t>
            </a:r>
            <a:r>
              <a:rPr lang="en-US" sz="7200" cap="all"/>
              <a:t>d’accueil</a:t>
            </a:r>
            <a:endParaRPr lang="en-US" sz="7200" cap="all" dirty="0"/>
          </a:p>
        </p:txBody>
      </p:sp>
      <p:sp>
        <p:nvSpPr>
          <p:cNvPr id="21" name="Rectangle 20">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5" name="Espace réservé du numéro de diapositive 4">
            <a:extLst>
              <a:ext uri="{FF2B5EF4-FFF2-40B4-BE49-F238E27FC236}">
                <a16:creationId xmlns:a16="http://schemas.microsoft.com/office/drawing/2014/main" id="{6C0156A5-6ABD-4E24-B395-261EB841B780}"/>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971F7943-9BEC-4835-85B1-E592839FE984}" type="slidenum">
              <a:rPr lang="en-US" kern="1200" baseline="0">
                <a:solidFill>
                  <a:schemeClr val="bg1"/>
                </a:solidFill>
                <a:latin typeface="+mn-lt"/>
                <a:ea typeface="+mn-ea"/>
                <a:cs typeface="+mn-cs"/>
              </a:rPr>
              <a:pPr>
                <a:spcAft>
                  <a:spcPts val="600"/>
                </a:spcAft>
              </a:pPr>
              <a:t>5</a:t>
            </a:fld>
            <a:endParaRPr lang="en-US" kern="1200" baseline="0">
              <a:solidFill>
                <a:schemeClr val="bg1"/>
              </a:solidFill>
              <a:latin typeface="+mn-lt"/>
              <a:ea typeface="+mn-ea"/>
              <a:cs typeface="+mn-cs"/>
            </a:endParaRPr>
          </a:p>
        </p:txBody>
      </p:sp>
    </p:spTree>
    <p:extLst>
      <p:ext uri="{BB962C8B-B14F-4D97-AF65-F5344CB8AC3E}">
        <p14:creationId xmlns:p14="http://schemas.microsoft.com/office/powerpoint/2010/main" val="1396592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Rectangle 38">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0">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Espace réservé du texte 27">
            <a:extLst>
              <a:ext uri="{FF2B5EF4-FFF2-40B4-BE49-F238E27FC236}">
                <a16:creationId xmlns:a16="http://schemas.microsoft.com/office/drawing/2014/main" id="{4D53C950-40E3-4F50-A76D-4F5E15EF93D9}"/>
              </a:ext>
            </a:extLst>
          </p:cNvPr>
          <p:cNvSpPr>
            <a:spLocks noGrp="1"/>
          </p:cNvSpPr>
          <p:nvPr>
            <p:ph type="body" sz="half" idx="2"/>
          </p:nvPr>
        </p:nvSpPr>
        <p:spPr>
          <a:xfrm>
            <a:off x="5100824" y="2286000"/>
            <a:ext cx="6176776" cy="3581400"/>
          </a:xfrm>
        </p:spPr>
        <p:txBody>
          <a:bodyPr vert="horz" lIns="91440" tIns="45720" rIns="91440" bIns="45720" rtlCol="0">
            <a:normAutofit/>
          </a:bodyPr>
          <a:lstStyle/>
          <a:p>
            <a:pPr marL="384048" indent="-384048">
              <a:lnSpc>
                <a:spcPct val="94000"/>
              </a:lnSpc>
              <a:spcAft>
                <a:spcPts val="200"/>
              </a:spcAft>
            </a:pPr>
            <a:br>
              <a:rPr lang="en-US" dirty="0"/>
            </a:br>
            <a:r>
              <a:rPr lang="en-US" dirty="0"/>
              <a:t>	</a:t>
            </a:r>
            <a:br>
              <a:rPr lang="en-US" dirty="0"/>
            </a:br>
            <a:r>
              <a:rPr lang="en-US" dirty="0"/>
              <a:t> </a:t>
            </a:r>
            <a:br>
              <a:rPr lang="en-US" dirty="0"/>
            </a:br>
            <a:endParaRPr lang="en-US" dirty="0"/>
          </a:p>
        </p:txBody>
      </p:sp>
      <p:sp>
        <p:nvSpPr>
          <p:cNvPr id="4" name="Espace réservé du numéro de diapositive 3">
            <a:extLst>
              <a:ext uri="{FF2B5EF4-FFF2-40B4-BE49-F238E27FC236}">
                <a16:creationId xmlns:a16="http://schemas.microsoft.com/office/drawing/2014/main" id="{EFFFF103-71CD-4237-9F7C-5CB139BA2361}"/>
              </a:ext>
            </a:extLst>
          </p:cNvPr>
          <p:cNvSpPr>
            <a:spLocks noGrp="1"/>
          </p:cNvSpPr>
          <p:nvPr>
            <p:ph type="sldNum" sz="quarter" idx="12"/>
          </p:nvPr>
        </p:nvSpPr>
        <p:spPr>
          <a:xfrm>
            <a:off x="9971314" y="6453386"/>
            <a:ext cx="1097714" cy="404614"/>
          </a:xfrm>
        </p:spPr>
        <p:txBody>
          <a:bodyPr vert="horz" lIns="91440" tIns="45720" rIns="91440" bIns="45720" rtlCol="0" anchor="ctr">
            <a:normAutofit/>
          </a:bodyPr>
          <a:lstStyle/>
          <a:p>
            <a:pPr defTabSz="914400">
              <a:spcAft>
                <a:spcPts val="600"/>
              </a:spcAft>
            </a:pPr>
            <a:fld id="{971F7943-9BEC-4835-85B1-E592839FE984}" type="slidenum">
              <a:rPr lang="en-US" smtClean="0"/>
              <a:pPr defTabSz="914400">
                <a:spcAft>
                  <a:spcPts val="600"/>
                </a:spcAft>
              </a:pPr>
              <a:t>6</a:t>
            </a:fld>
            <a:endParaRPr lang="en-US"/>
          </a:p>
        </p:txBody>
      </p:sp>
      <p:pic>
        <p:nvPicPr>
          <p:cNvPr id="46" name="Espace réservé du contenu 45">
            <a:extLst>
              <a:ext uri="{FF2B5EF4-FFF2-40B4-BE49-F238E27FC236}">
                <a16:creationId xmlns:a16="http://schemas.microsoft.com/office/drawing/2014/main" id="{5E377064-CF29-4AFE-9582-E6B00CDE2A7B}"/>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473" y="2458578"/>
            <a:ext cx="3677379" cy="1940839"/>
          </a:xfrm>
        </p:spPr>
      </p:pic>
      <p:sp>
        <p:nvSpPr>
          <p:cNvPr id="51" name="Espace réservé du contenu 2">
            <a:extLst>
              <a:ext uri="{FF2B5EF4-FFF2-40B4-BE49-F238E27FC236}">
                <a16:creationId xmlns:a16="http://schemas.microsoft.com/office/drawing/2014/main" id="{417E6ECE-B08D-448D-BB3A-7BDFF0495A4A}"/>
              </a:ext>
            </a:extLst>
          </p:cNvPr>
          <p:cNvSpPr txBox="1">
            <a:spLocks/>
          </p:cNvSpPr>
          <p:nvPr/>
        </p:nvSpPr>
        <p:spPr>
          <a:xfrm>
            <a:off x="4807354" y="1204766"/>
            <a:ext cx="7107562" cy="4448465"/>
          </a:xfrm>
          <a:prstGeom prst="rect">
            <a:avLst/>
          </a:prstGeom>
        </p:spPr>
        <p:txBody>
          <a:bodyPr vert="horz" lIns="91440" tIns="45720" rIns="91440" bIns="45720" rtlCol="0">
            <a:normAutofit fontScale="925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9pPr>
          </a:lstStyle>
          <a:p>
            <a:pPr algn="just">
              <a:lnSpc>
                <a:spcPct val="150000"/>
              </a:lnSpc>
            </a:pPr>
            <a:r>
              <a:rPr lang="fr-FR" b="1" u="sng" dirty="0"/>
              <a:t>Nom:</a:t>
            </a:r>
          </a:p>
          <a:p>
            <a:pPr lvl="1" algn="just">
              <a:lnSpc>
                <a:spcPct val="150000"/>
              </a:lnSpc>
            </a:pPr>
            <a:r>
              <a:rPr lang="fr-FR" dirty="0"/>
              <a:t>Société d’Etudes et de Pilotage S.E.P. ENGINEERING</a:t>
            </a:r>
          </a:p>
          <a:p>
            <a:pPr algn="just">
              <a:lnSpc>
                <a:spcPct val="150000"/>
              </a:lnSpc>
            </a:pPr>
            <a:r>
              <a:rPr lang="fr-FR" sz="2100" b="1" u="sng" dirty="0"/>
              <a:t>Fondateur:</a:t>
            </a:r>
          </a:p>
          <a:p>
            <a:pPr lvl="1" algn="just">
              <a:lnSpc>
                <a:spcPct val="150000"/>
              </a:lnSpc>
            </a:pPr>
            <a:r>
              <a:rPr lang="fr-FR" dirty="0"/>
              <a:t>M. </a:t>
            </a:r>
            <a:r>
              <a:rPr lang="fr-FR" dirty="0" err="1"/>
              <a:t>Mokhles</a:t>
            </a:r>
            <a:r>
              <a:rPr lang="fr-FR" dirty="0"/>
              <a:t> FOURATI – ingénieur de conseil et de structure</a:t>
            </a:r>
          </a:p>
          <a:p>
            <a:pPr algn="just">
              <a:lnSpc>
                <a:spcPct val="150000"/>
              </a:lnSpc>
            </a:pPr>
            <a:r>
              <a:rPr lang="fr-FR" sz="2100" b="1" u="sng" dirty="0"/>
              <a:t>Spécialités:</a:t>
            </a:r>
          </a:p>
          <a:p>
            <a:pPr lvl="1" algn="just">
              <a:lnSpc>
                <a:spcPct val="150000"/>
              </a:lnSpc>
            </a:pPr>
            <a:r>
              <a:rPr lang="fr-FR" sz="2100" dirty="0"/>
              <a:t>Voirie et Réseaux Divers </a:t>
            </a:r>
          </a:p>
          <a:p>
            <a:pPr lvl="1" algn="just">
              <a:lnSpc>
                <a:spcPct val="150000"/>
              </a:lnSpc>
            </a:pPr>
            <a:r>
              <a:rPr lang="fr-FR" sz="2100" dirty="0"/>
              <a:t>Structure en Béton Armé et Charpente Métallique </a:t>
            </a:r>
          </a:p>
          <a:p>
            <a:pPr lvl="1" algn="just">
              <a:lnSpc>
                <a:spcPct val="150000"/>
              </a:lnSpc>
            </a:pPr>
            <a:r>
              <a:rPr lang="fr-FR" sz="2100" dirty="0"/>
              <a:t>Expertise technique</a:t>
            </a:r>
          </a:p>
          <a:p>
            <a:pPr algn="just">
              <a:lnSpc>
                <a:spcPct val="150000"/>
              </a:lnSpc>
            </a:pPr>
            <a:endParaRPr lang="fr-FR" dirty="0"/>
          </a:p>
        </p:txBody>
      </p:sp>
    </p:spTree>
    <p:extLst>
      <p:ext uri="{BB962C8B-B14F-4D97-AF65-F5344CB8AC3E}">
        <p14:creationId xmlns:p14="http://schemas.microsoft.com/office/powerpoint/2010/main" val="3089205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9" name="Freeform: Shape 18">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6" name="Titre 5">
            <a:extLst>
              <a:ext uri="{FF2B5EF4-FFF2-40B4-BE49-F238E27FC236}">
                <a16:creationId xmlns:a16="http://schemas.microsoft.com/office/drawing/2014/main" id="{3AC81945-4DDA-4602-B9E5-E3DBE7594410}"/>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lang="en-US" sz="7200" cap="all"/>
              <a:t>Présentation</a:t>
            </a:r>
            <a:r>
              <a:rPr lang="en-US" sz="7200" cap="all" dirty="0"/>
              <a:t> du </a:t>
            </a:r>
            <a:r>
              <a:rPr lang="en-US" sz="7200" cap="all"/>
              <a:t>Projet</a:t>
            </a:r>
            <a:endParaRPr lang="en-US" sz="7200" cap="all" dirty="0"/>
          </a:p>
        </p:txBody>
      </p:sp>
      <p:sp>
        <p:nvSpPr>
          <p:cNvPr id="21" name="Rectangle 20">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5" name="Espace réservé du numéro de diapositive 4">
            <a:extLst>
              <a:ext uri="{FF2B5EF4-FFF2-40B4-BE49-F238E27FC236}">
                <a16:creationId xmlns:a16="http://schemas.microsoft.com/office/drawing/2014/main" id="{6C0156A5-6ABD-4E24-B395-261EB841B780}"/>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971F7943-9BEC-4835-85B1-E592839FE984}" type="slidenum">
              <a:rPr lang="en-US" kern="1200" baseline="0">
                <a:solidFill>
                  <a:schemeClr val="bg1"/>
                </a:solidFill>
                <a:latin typeface="+mn-lt"/>
                <a:ea typeface="+mn-ea"/>
                <a:cs typeface="+mn-cs"/>
              </a:rPr>
              <a:pPr>
                <a:spcAft>
                  <a:spcPts val="600"/>
                </a:spcAft>
              </a:pPr>
              <a:t>7</a:t>
            </a:fld>
            <a:endParaRPr lang="en-US" kern="1200" baseline="0">
              <a:solidFill>
                <a:schemeClr val="bg1"/>
              </a:solidFill>
              <a:latin typeface="+mn-lt"/>
              <a:ea typeface="+mn-ea"/>
              <a:cs typeface="+mn-cs"/>
            </a:endParaRPr>
          </a:p>
        </p:txBody>
      </p:sp>
    </p:spTree>
    <p:extLst>
      <p:ext uri="{BB962C8B-B14F-4D97-AF65-F5344CB8AC3E}">
        <p14:creationId xmlns:p14="http://schemas.microsoft.com/office/powerpoint/2010/main" val="4135221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FC2A5570-D5F4-4915-9476-A77C24F72732}"/>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2988" y="256806"/>
            <a:ext cx="6671187" cy="2196105"/>
          </a:xfrm>
        </p:spPr>
      </p:pic>
      <p:sp>
        <p:nvSpPr>
          <p:cNvPr id="4" name="Espace réservé du numéro de diapositive 3">
            <a:extLst>
              <a:ext uri="{FF2B5EF4-FFF2-40B4-BE49-F238E27FC236}">
                <a16:creationId xmlns:a16="http://schemas.microsoft.com/office/drawing/2014/main" id="{7B96407F-92F7-4C00-B684-F35146BECE4E}"/>
              </a:ext>
            </a:extLst>
          </p:cNvPr>
          <p:cNvSpPr>
            <a:spLocks noGrp="1"/>
          </p:cNvSpPr>
          <p:nvPr>
            <p:ph type="sldNum" sz="quarter" idx="12"/>
          </p:nvPr>
        </p:nvSpPr>
        <p:spPr/>
        <p:txBody>
          <a:bodyPr/>
          <a:lstStyle/>
          <a:p>
            <a:fld id="{971F7943-9BEC-4835-85B1-E592839FE984}" type="slidenum">
              <a:rPr lang="fr-FR" smtClean="0"/>
              <a:t>8</a:t>
            </a:fld>
            <a:endParaRPr lang="fr-FR"/>
          </a:p>
        </p:txBody>
      </p:sp>
      <p:sp>
        <p:nvSpPr>
          <p:cNvPr id="7" name="Espace réservé du contenu 2">
            <a:extLst>
              <a:ext uri="{FF2B5EF4-FFF2-40B4-BE49-F238E27FC236}">
                <a16:creationId xmlns:a16="http://schemas.microsoft.com/office/drawing/2014/main" id="{D26F0B19-56A0-455A-8CA7-BB7BD01235D6}"/>
              </a:ext>
            </a:extLst>
          </p:cNvPr>
          <p:cNvSpPr txBox="1">
            <a:spLocks/>
          </p:cNvSpPr>
          <p:nvPr/>
        </p:nvSpPr>
        <p:spPr>
          <a:xfrm>
            <a:off x="3887353" y="2936240"/>
            <a:ext cx="5322456" cy="303381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9pPr>
          </a:lstStyle>
          <a:p>
            <a:pPr algn="just">
              <a:lnSpc>
                <a:spcPct val="150000"/>
              </a:lnSpc>
            </a:pPr>
            <a:r>
              <a:rPr lang="fr-FR" b="1" u="sng" dirty="0"/>
              <a:t>Usage:</a:t>
            </a:r>
            <a:r>
              <a:rPr lang="fr-FR" b="1" dirty="0"/>
              <a:t> </a:t>
            </a:r>
            <a:r>
              <a:rPr lang="fr-FR" dirty="0"/>
              <a:t>habitats</a:t>
            </a:r>
          </a:p>
          <a:p>
            <a:pPr algn="just">
              <a:lnSpc>
                <a:spcPct val="150000"/>
              </a:lnSpc>
            </a:pPr>
            <a:r>
              <a:rPr lang="fr-FR" b="1" u="sng" dirty="0"/>
              <a:t>Localisation:</a:t>
            </a:r>
            <a:r>
              <a:rPr lang="fr-FR" dirty="0"/>
              <a:t> Municipalité de la Soukra</a:t>
            </a:r>
          </a:p>
          <a:p>
            <a:pPr algn="just">
              <a:lnSpc>
                <a:spcPct val="150000"/>
              </a:lnSpc>
            </a:pPr>
            <a:r>
              <a:rPr lang="fr-FR" b="1" u="sng" dirty="0"/>
              <a:t>Composition:</a:t>
            </a:r>
            <a:r>
              <a:rPr lang="fr-FR" dirty="0"/>
              <a:t> un sous-sol, un RDC, 2 étages</a:t>
            </a:r>
          </a:p>
          <a:p>
            <a:pPr algn="just">
              <a:lnSpc>
                <a:spcPct val="150000"/>
              </a:lnSpc>
            </a:pPr>
            <a:r>
              <a:rPr lang="fr-FR" b="1" u="sng" dirty="0"/>
              <a:t>Surface totale:</a:t>
            </a:r>
            <a:r>
              <a:rPr lang="fr-FR" dirty="0"/>
              <a:t> 1500m</a:t>
            </a:r>
          </a:p>
          <a:p>
            <a:pPr algn="just">
              <a:lnSpc>
                <a:spcPct val="150000"/>
              </a:lnSpc>
            </a:pPr>
            <a:r>
              <a:rPr lang="fr-FR" b="1" u="sng" dirty="0"/>
              <a:t>Hauteur totale:</a:t>
            </a:r>
            <a:r>
              <a:rPr lang="fr-FR" dirty="0"/>
              <a:t> 13,95m</a:t>
            </a:r>
            <a:endParaRPr lang="fr-FR" b="1" u="sng" dirty="0"/>
          </a:p>
        </p:txBody>
      </p:sp>
      <p:sp>
        <p:nvSpPr>
          <p:cNvPr id="8" name="ZoneTexte 7">
            <a:extLst>
              <a:ext uri="{FF2B5EF4-FFF2-40B4-BE49-F238E27FC236}">
                <a16:creationId xmlns:a16="http://schemas.microsoft.com/office/drawing/2014/main" id="{8EC76274-7815-4AA5-896D-F24D4B9FD61A}"/>
              </a:ext>
            </a:extLst>
          </p:cNvPr>
          <p:cNvSpPr txBox="1"/>
          <p:nvPr/>
        </p:nvSpPr>
        <p:spPr>
          <a:xfrm>
            <a:off x="6696363" y="4836967"/>
            <a:ext cx="526473" cy="246221"/>
          </a:xfrm>
          <a:prstGeom prst="rect">
            <a:avLst/>
          </a:prstGeom>
          <a:noFill/>
        </p:spPr>
        <p:txBody>
          <a:bodyPr wrap="square" rtlCol="0">
            <a:spAutoFit/>
          </a:bodyPr>
          <a:lstStyle/>
          <a:p>
            <a:r>
              <a:rPr lang="fr-FR" sz="1000" dirty="0"/>
              <a:t>2</a:t>
            </a:r>
          </a:p>
        </p:txBody>
      </p:sp>
    </p:spTree>
    <p:extLst>
      <p:ext uri="{BB962C8B-B14F-4D97-AF65-F5344CB8AC3E}">
        <p14:creationId xmlns:p14="http://schemas.microsoft.com/office/powerpoint/2010/main" val="2628474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9" name="Freeform: Shape 18">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6" name="Titre 5">
            <a:extLst>
              <a:ext uri="{FF2B5EF4-FFF2-40B4-BE49-F238E27FC236}">
                <a16:creationId xmlns:a16="http://schemas.microsoft.com/office/drawing/2014/main" id="{3AC81945-4DDA-4602-B9E5-E3DBE7594410}"/>
              </a:ext>
            </a:extLst>
          </p:cNvPr>
          <p:cNvSpPr>
            <a:spLocks noGrp="1"/>
          </p:cNvSpPr>
          <p:nvPr>
            <p:ph type="title"/>
          </p:nvPr>
        </p:nvSpPr>
        <p:spPr>
          <a:xfrm>
            <a:off x="1084006" y="1086143"/>
            <a:ext cx="9969910" cy="3540448"/>
          </a:xfrm>
        </p:spPr>
        <p:txBody>
          <a:bodyPr vert="horz" lIns="91440" tIns="45720" rIns="91440" bIns="45720" rtlCol="0" anchor="b">
            <a:normAutofit/>
          </a:bodyPr>
          <a:lstStyle/>
          <a:p>
            <a:pPr algn="ctr"/>
            <a:r>
              <a:rPr lang="en-US" sz="7200" cap="all" dirty="0"/>
              <a:t>Conception et </a:t>
            </a:r>
            <a:r>
              <a:rPr lang="en-US" sz="7200" cap="all" dirty="0" err="1"/>
              <a:t>prédimensionnement</a:t>
            </a:r>
            <a:r>
              <a:rPr lang="en-US" sz="7200" cap="all" dirty="0"/>
              <a:t> de la structure</a:t>
            </a:r>
          </a:p>
        </p:txBody>
      </p:sp>
      <p:sp>
        <p:nvSpPr>
          <p:cNvPr id="21" name="Rectangle 20">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5" name="Espace réservé du numéro de diapositive 4">
            <a:extLst>
              <a:ext uri="{FF2B5EF4-FFF2-40B4-BE49-F238E27FC236}">
                <a16:creationId xmlns:a16="http://schemas.microsoft.com/office/drawing/2014/main" id="{6C0156A5-6ABD-4E24-B395-261EB841B780}"/>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971F7943-9BEC-4835-85B1-E592839FE984}" type="slidenum">
              <a:rPr lang="en-US" kern="1200" baseline="0">
                <a:solidFill>
                  <a:schemeClr val="bg1"/>
                </a:solidFill>
                <a:latin typeface="+mn-lt"/>
                <a:ea typeface="+mn-ea"/>
                <a:cs typeface="+mn-cs"/>
              </a:rPr>
              <a:pPr>
                <a:spcAft>
                  <a:spcPts val="600"/>
                </a:spcAft>
              </a:pPr>
              <a:t>9</a:t>
            </a:fld>
            <a:endParaRPr lang="en-US" kern="1200" baseline="0">
              <a:solidFill>
                <a:schemeClr val="bg1"/>
              </a:solidFill>
              <a:latin typeface="+mn-lt"/>
              <a:ea typeface="+mn-ea"/>
              <a:cs typeface="+mn-cs"/>
            </a:endParaRPr>
          </a:p>
        </p:txBody>
      </p:sp>
    </p:spTree>
    <p:extLst>
      <p:ext uri="{BB962C8B-B14F-4D97-AF65-F5344CB8AC3E}">
        <p14:creationId xmlns:p14="http://schemas.microsoft.com/office/powerpoint/2010/main" val="2524600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adrage">
  <a:themeElements>
    <a:clrScheme name="Nuances de gri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drag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2988</TotalTime>
  <Words>1327</Words>
  <Application>Microsoft Office PowerPoint</Application>
  <PresentationFormat>Grand écran</PresentationFormat>
  <Paragraphs>174</Paragraphs>
  <Slides>32</Slides>
  <Notes>15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32</vt:i4>
      </vt:variant>
    </vt:vector>
  </HeadingPairs>
  <TitlesOfParts>
    <vt:vector size="37" baseType="lpstr">
      <vt:lpstr>Arial</vt:lpstr>
      <vt:lpstr>Bell MT</vt:lpstr>
      <vt:lpstr>Calibri</vt:lpstr>
      <vt:lpstr>Franklin Gothic Book</vt:lpstr>
      <vt:lpstr>Cadrage</vt:lpstr>
      <vt:lpstr>Présentation de stage Ingénieur</vt:lpstr>
      <vt:lpstr>Sommaire</vt:lpstr>
      <vt:lpstr>INTRODUCTION</vt:lpstr>
      <vt:lpstr>Présentation PowerPoint</vt:lpstr>
      <vt:lpstr>Présentation de l’organisme d’accueil</vt:lpstr>
      <vt:lpstr>Présentation PowerPoint</vt:lpstr>
      <vt:lpstr>Présentation du Projet</vt:lpstr>
      <vt:lpstr>Présentation PowerPoint</vt:lpstr>
      <vt:lpstr>Conception et prédimensionnement de la structure</vt:lpstr>
      <vt:lpstr>Etude du dossier architectural</vt:lpstr>
      <vt:lpstr>Traçage des axes</vt:lpstr>
      <vt:lpstr>Choix des poteaux</vt:lpstr>
      <vt:lpstr>Choix des poutres</vt:lpstr>
      <vt:lpstr>Choix des planchers</vt:lpstr>
      <vt:lpstr>Plan de coffrage</vt:lpstr>
      <vt:lpstr>Caractéristiques des matériaux, hypothèses du calcul et évaluation des charges</vt:lpstr>
      <vt:lpstr>Caractéristiques des matériaux</vt:lpstr>
      <vt:lpstr>Hypothèses de calcul</vt:lpstr>
      <vt:lpstr>Évaluation des charges</vt:lpstr>
      <vt:lpstr>Modélisation de la structure par le logiciel « Arche »</vt:lpstr>
      <vt:lpstr>Saisie des données sur Arche</vt:lpstr>
      <vt:lpstr>Saisie des données sur Arche</vt:lpstr>
      <vt:lpstr>Saisie des données sur Arche</vt:lpstr>
      <vt:lpstr>Saisie des données sur Arche</vt:lpstr>
      <vt:lpstr>Descente des charges</vt:lpstr>
      <vt:lpstr>Génération des semelles</vt:lpstr>
      <vt:lpstr>Présentation PowerPoint</vt:lpstr>
      <vt:lpstr>Ferraillage de la poutre C32</vt:lpstr>
      <vt:lpstr>Présentation PowerPoint</vt:lpstr>
      <vt:lpstr>Conclusion</vt:lpstr>
      <vt:lpstr>Présentation PowerPoint</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stage Ingénieur</dc:title>
  <dc:creator>fares frikha</dc:creator>
  <cp:lastModifiedBy>fares frikha</cp:lastModifiedBy>
  <cp:revision>63</cp:revision>
  <dcterms:created xsi:type="dcterms:W3CDTF">2020-11-18T00:03:45Z</dcterms:created>
  <dcterms:modified xsi:type="dcterms:W3CDTF">2020-11-20T02:03:04Z</dcterms:modified>
</cp:coreProperties>
</file>